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5" r:id="rId3"/>
    <p:sldMasterId id="2147483712" r:id="rId4"/>
  </p:sldMasterIdLst>
  <p:notesMasterIdLst>
    <p:notesMasterId r:id="rId20"/>
  </p:notesMasterIdLst>
  <p:sldIdLst>
    <p:sldId id="2145704516" r:id="rId5"/>
    <p:sldId id="2147477536" r:id="rId6"/>
    <p:sldId id="2147477506" r:id="rId7"/>
    <p:sldId id="2147477537" r:id="rId8"/>
    <p:sldId id="2147477502" r:id="rId9"/>
    <p:sldId id="256" r:id="rId10"/>
    <p:sldId id="2147477504" r:id="rId11"/>
    <p:sldId id="2147477530" r:id="rId12"/>
    <p:sldId id="2147477509" r:id="rId13"/>
    <p:sldId id="2147477512" r:id="rId14"/>
    <p:sldId id="2147477538" r:id="rId15"/>
    <p:sldId id="2147477529" r:id="rId16"/>
    <p:sldId id="2147477540" r:id="rId17"/>
    <p:sldId id="2147477539" r:id="rId18"/>
    <p:sldId id="214747751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5"/>
    <p:restoredTop sz="94640"/>
  </p:normalViewPr>
  <p:slideViewPr>
    <p:cSldViewPr snapToGrid="0">
      <p:cViewPr varScale="1">
        <p:scale>
          <a:sx n="104" d="100"/>
          <a:sy n="104" d="100"/>
        </p:scale>
        <p:origin x="208" y="8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'произ 2006-2023'!$B$3:$B$27</c:f>
              <c:strCach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 (прогноз)</c:v>
                </c:pt>
                <c:pt idx="20">
                  <c:v>2026 (прогноз)</c:v>
                </c:pt>
                <c:pt idx="21">
                  <c:v>2027 (прогноз)</c:v>
                </c:pt>
                <c:pt idx="22">
                  <c:v>2028 (прогноз)</c:v>
                </c:pt>
                <c:pt idx="23">
                  <c:v>2029 (прогноз)</c:v>
                </c:pt>
                <c:pt idx="24">
                  <c:v>2030 (прогноз)</c:v>
                </c:pt>
              </c:strCache>
            </c:strRef>
          </c:cat>
          <c:val>
            <c:numRef>
              <c:f>'произ 2006-2023'!$C$3:$C$27</c:f>
              <c:numCache>
                <c:formatCode>#,##0</c:formatCode>
                <c:ptCount val="25"/>
                <c:pt idx="0">
                  <c:v>22.4</c:v>
                </c:pt>
                <c:pt idx="1">
                  <c:v>26.8</c:v>
                </c:pt>
                <c:pt idx="2">
                  <c:v>29.45</c:v>
                </c:pt>
                <c:pt idx="3">
                  <c:v>32.6</c:v>
                </c:pt>
                <c:pt idx="4">
                  <c:v>48.2</c:v>
                </c:pt>
                <c:pt idx="5">
                  <c:v>56</c:v>
                </c:pt>
                <c:pt idx="6">
                  <c:v>78</c:v>
                </c:pt>
                <c:pt idx="7">
                  <c:v>98</c:v>
                </c:pt>
                <c:pt idx="8">
                  <c:v>109</c:v>
                </c:pt>
                <c:pt idx="9">
                  <c:v>147</c:v>
                </c:pt>
                <c:pt idx="10">
                  <c:v>218.5</c:v>
                </c:pt>
                <c:pt idx="11">
                  <c:v>231.05</c:v>
                </c:pt>
                <c:pt idx="12">
                  <c:v>272.08</c:v>
                </c:pt>
                <c:pt idx="13">
                  <c:v>288</c:v>
                </c:pt>
                <c:pt idx="14">
                  <c:v>329.65499999999997</c:v>
                </c:pt>
                <c:pt idx="15">
                  <c:v>400.03</c:v>
                </c:pt>
                <c:pt idx="16">
                  <c:v>414.5</c:v>
                </c:pt>
                <c:pt idx="17">
                  <c:v>422</c:v>
                </c:pt>
                <c:pt idx="18">
                  <c:v>438</c:v>
                </c:pt>
                <c:pt idx="19">
                  <c:v>460</c:v>
                </c:pt>
                <c:pt idx="20">
                  <c:v>500</c:v>
                </c:pt>
                <c:pt idx="21">
                  <c:v>530</c:v>
                </c:pt>
                <c:pt idx="22">
                  <c:v>560</c:v>
                </c:pt>
                <c:pt idx="23">
                  <c:v>610</c:v>
                </c:pt>
                <c:pt idx="24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E-8B4D-A53F-A673F5FA4C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7405632"/>
        <c:axId val="655311088"/>
      </c:barChart>
      <c:catAx>
        <c:axId val="6574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ru-RU"/>
          </a:p>
        </c:txPr>
        <c:crossAx val="655311088"/>
        <c:crosses val="autoZero"/>
        <c:auto val="1"/>
        <c:lblAlgn val="ctr"/>
        <c:lblOffset val="100"/>
        <c:noMultiLvlLbl val="0"/>
      </c:catAx>
      <c:valAx>
        <c:axId val="655311088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ru-RU"/>
          </a:p>
        </c:txPr>
        <c:crossAx val="6574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'им-эксп 2015-2024'!$B$4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'им-эксп 2015-2024'!$C$3:$M$3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'им-эксп 2015-2024'!$C$4:$M$4</c:f>
              <c:numCache>
                <c:formatCode>General</c:formatCode>
                <c:ptCount val="11"/>
                <c:pt idx="0">
                  <c:v>12</c:v>
                </c:pt>
                <c:pt idx="1">
                  <c:v>9.33</c:v>
                </c:pt>
                <c:pt idx="2">
                  <c:v>4.9400000000000004</c:v>
                </c:pt>
                <c:pt idx="3">
                  <c:v>4</c:v>
                </c:pt>
                <c:pt idx="4">
                  <c:v>4.7</c:v>
                </c:pt>
                <c:pt idx="5">
                  <c:v>3.3</c:v>
                </c:pt>
                <c:pt idx="6">
                  <c:v>3.8</c:v>
                </c:pt>
                <c:pt idx="7">
                  <c:v>1.2</c:v>
                </c:pt>
                <c:pt idx="8">
                  <c:v>3.7</c:v>
                </c:pt>
                <c:pt idx="9" formatCode="0.00">
                  <c:v>4.3099999999999996</c:v>
                </c:pt>
                <c:pt idx="10" formatCode="0.0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D-46D5-9A0C-4D6515BD4A42}"/>
            </c:ext>
          </c:extLst>
        </c:ser>
        <c:ser>
          <c:idx val="1"/>
          <c:order val="1"/>
          <c:tx>
            <c:strRef>
              <c:f>'им-эксп 2015-2024'!$B$5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'им-эксп 2015-2024'!$C$3:$M$3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'им-эксп 2015-2024'!$C$5:$M$5</c:f>
              <c:numCache>
                <c:formatCode>#,##0.00</c:formatCode>
                <c:ptCount val="11"/>
                <c:pt idx="0">
                  <c:v>0.32780000000000004</c:v>
                </c:pt>
                <c:pt idx="1">
                  <c:v>1.6611</c:v>
                </c:pt>
                <c:pt idx="2">
                  <c:v>1.8367</c:v>
                </c:pt>
                <c:pt idx="3">
                  <c:v>3.4533500000000013</c:v>
                </c:pt>
                <c:pt idx="4">
                  <c:v>3.5084000000000009</c:v>
                </c:pt>
                <c:pt idx="5">
                  <c:v>8.657760000000005</c:v>
                </c:pt>
                <c:pt idx="6">
                  <c:v>22.051059999999985</c:v>
                </c:pt>
                <c:pt idx="7">
                  <c:v>26.132049999999985</c:v>
                </c:pt>
                <c:pt idx="8">
                  <c:v>25.623630000000002</c:v>
                </c:pt>
                <c:pt idx="9" formatCode="0.00">
                  <c:v>27.667000000000002</c:v>
                </c:pt>
                <c:pt idx="10" formatCode="0.0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D-46D5-9A0C-4D6515BD4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003488"/>
        <c:axId val="351691632"/>
      </c:barChart>
      <c:catAx>
        <c:axId val="4840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691632"/>
        <c:crosses val="autoZero"/>
        <c:auto val="1"/>
        <c:lblAlgn val="ctr"/>
        <c:lblOffset val="100"/>
        <c:noMultiLvlLbl val="0"/>
      </c:catAx>
      <c:valAx>
        <c:axId val="35169163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0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7802345391916"/>
          <c:y val="0.82291557305336838"/>
          <c:w val="0.69124376177215896"/>
          <c:h val="9.838072324292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10-04T15:33:32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30542 18261 34 0,'2'0'45'0,"-2"0"-2"0,0-1-13 0,2 1-15 0,-2-1-21 0,0 1-23 16,0 0-26-16,0 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12:52:5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22 544,'0'1'152,"0"-1"1,-1 0-1,1 0 0,-1 0 0,1 1 1,0-1-1,0 1 0,0-1 0,0 1 1,-1-1-1,1 0 0,0 1 0,0-1 1,0 1-1,0-1 0,0 1 0,-1-1 1,1 0-1,0 1 0,0-1 0,0 1 1,0 0-1,1-1 0,-1 0 0,0 0 0,0 1 1,0 0-1,1-1-135,-1 1-1,0-1 1,0 0-1,0 0 1,0 0-1,0 0 1,0 0-1,0 0 1,0 0-1,0 0 1,0 0-1,0 1 1,1-1-1,-1 0 1,0 0 0,0 0-1,0 0 1,1 0-1,-1 0 1,0 0-1,0 0 1,1 0-1,-1 0 1,0 0-1,0 0 1,0 0-1,0 0 1,0 0-1,0 0 1,0 0 0,1 0-1,-1 0 1,0 0-1,0 0 1,0 0-1,1 0 1,-1 0-1,0 0 1,0 0-1,0-1 1,1 1-1,-1 0 1,0 0 0,0 0-1,0 0 1,0 0-1,0 0 1,0 0-1,0 0 1,0 0-1,0 0 1,0-1-1,0 1 1,0 0-1,0 0 1,0-1-1,1 1 1,-1 0 0,2-1-60,-1-1 1,1 1-1,-1-1 1,1 1-1,0 1 1,-1-2-1,1 1 1,0 1-1,0-1 1,0 0-1,0 0 1,0 1-1,4-1 1,16-7-1528,-14 2 512,-4 1-166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12:52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56,'4'0'2416,"4"4"-1372,-4-4-1044,0 4-936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10:59:2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6 212,'2'1'6387,"-2"0"-6262,0-1 0,0 0 0,0 0-1,0 0 1,0 1 0,0-1 0,0 0-1,0 0 1,0 0 0,0 0 0,0 0-1,0 0 1,0 0 0,0 0 0,0 1 0,0-1-1,0 0 1,1 0 0,-1 0 0,0 1-1,0-1 1,0 0 0,0 0 0,0 0-1,0 0 1,1 0 0,-1 1 0,0-1 0,0 0-1,0 0 1,0 0 0,1 0 0,-1 0-1,0 0 1,0 0 0,0 0 0,3-11-11241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4-10-04T15:33:32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30542 18261 34 0,'2'0'45'0,"-2"0"-2"0,0-1-13 0,2 1-15 0,-2-1-21 0,0 1-23 16,0 0-26-16,0 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12:52:5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22 544,'0'1'152,"0"-1"1,-1 0-1,1 0 0,-1 0 0,1 1 1,0-1-1,0 1 0,0-1 0,0 1 1,-1-1-1,1 0 0,0 1 0,0-1 1,0 1-1,0-1 0,0 1 0,-1-1 1,1 0-1,0 1 0,0-1 0,0 1 1,0 0-1,1-1 0,-1 0 0,0 0 0,0 1 1,0 0-1,1-1-135,-1 1-1,0-1 1,0 0-1,0 0 1,0 0-1,0 0 1,0 0-1,0 0 1,0 0-1,0 0 1,0 0-1,0 1 1,1-1-1,-1 0 1,0 0 0,0 0-1,0 0 1,1 0-1,-1 0 1,0 0-1,0 0 1,1 0-1,-1 0 1,0 0-1,0 0 1,0 0-1,0 0 1,0 0-1,0 0 1,0 0 0,1 0-1,-1 0 1,0 0-1,0 0 1,0 0-1,1 0 1,-1 0-1,0 0 1,0 0-1,0-1 1,1 1-1,-1 0 1,0 0 0,0 0-1,0 0 1,0 0-1,0 0 1,0 0-1,0 0 1,0 0-1,0 0 1,0-1-1,0 1 1,0 0-1,0 0 1,0-1-1,1 1 1,-1 0 0,2-1-60,-1-1 1,1 1-1,-1-1 1,1 1-1,0 1 1,-1-2-1,1 1 1,0 1-1,0-1 1,0 0-1,0 0 1,0 1-1,4-1 1,16-7-1528,-14 2 512,-4 1-166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12:52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56,'4'0'2416,"4"4"-1372,-4-4-1044,0 4-936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7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15BA-5865-6F9F-A476-E0667BDD6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579DB3-C4DA-9AE8-14CD-0D8E4A6BE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1665983-850E-764C-15E5-7A8B8038B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5555D-1731-8566-9ADD-9D7A4B9FB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3AD2-12C4-48DF-8077-EB5225D9AA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7923-4DE3-6543-6465-481DE39BB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1E533B-1211-2B5D-3292-5D08B01AA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4E80DA-1947-07B8-24B3-8635C8F22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0FA312-CA56-8091-6C75-4D44D9E71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3AD2-12C4-48DF-8077-EB5225D9AA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3AD2-12C4-48DF-8077-EB5225D9AA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3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DC28E-9274-D823-2B9B-E7950DB6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AC1FC4-315A-6EB9-3D40-8FDA52452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177901-B074-D16C-4898-A9DFD684D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CBA82B-470C-6ADC-33A3-0ADCCB7CC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3AD2-12C4-48DF-8077-EB5225D9AA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1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C2C24-0ECC-A39D-7B47-8E530EE10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C8DCA6A-5782-6B37-70F5-C11372BCA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7A2F748-B137-8890-1B7B-58AC46552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0148BD-6A7E-A680-34A1-41C5A56B0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3AD2-12C4-48DF-8077-EB5225D9AA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4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E4BA-C2CE-92DA-690D-F7A88C12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E7B713-51D1-D511-2B7A-68374703B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415D86-55D7-B71F-1DB2-49A45A483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5CF7B4-5E84-FFC0-CE7F-1633E5663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13AD2-12C4-48DF-8077-EB5225D9AA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2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3AD2-12C4-48DF-8077-EB5225D9AA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logo-bg 1 2 1 1">
  <p:cSld name="TITLE_1_2_1_1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/>
          <p:nvPr/>
        </p:nvSpPr>
        <p:spPr>
          <a:xfrm>
            <a:off x="0" y="0"/>
            <a:ext cx="550500" cy="5505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9" y="48009"/>
            <a:ext cx="454532" cy="45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logo-bg 1 1 2 1 1">
  <p:cSld name="TITLE_1_1_2_1_1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"/>
          <p:cNvPicPr preferRelativeResize="0"/>
          <p:nvPr/>
        </p:nvPicPr>
        <p:blipFill rotWithShape="1">
          <a:blip r:embed="rId2">
            <a:alphaModFix/>
          </a:blip>
          <a:srcRect t="34730"/>
          <a:stretch/>
        </p:blipFill>
        <p:spPr>
          <a:xfrm flipH="1"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/>
          <p:nvPr/>
        </p:nvSpPr>
        <p:spPr>
          <a:xfrm>
            <a:off x="0" y="0"/>
            <a:ext cx="550500" cy="5505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9" y="48009"/>
            <a:ext cx="454532" cy="4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/>
          <p:nvPr/>
        </p:nvSpPr>
        <p:spPr>
          <a:xfrm>
            <a:off x="0" y="3337625"/>
            <a:ext cx="9144000" cy="180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48281"/>
            <a:ext cx="9144000" cy="452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/>
          <p:nvPr/>
        </p:nvSpPr>
        <p:spPr>
          <a:xfrm rot="-5400000">
            <a:off x="-1067925" y="1787000"/>
            <a:ext cx="2590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E7F3F7"/>
                </a:solidFill>
                <a:latin typeface="Calibri"/>
                <a:ea typeface="Calibri"/>
                <a:cs typeface="Calibri"/>
                <a:sym typeface="Calibri"/>
              </a:rPr>
              <a:t>ПОЛЬЗА МЯСА ИНДЕЙКИ</a:t>
            </a:r>
            <a:endParaRPr sz="1800" b="1">
              <a:solidFill>
                <a:srgbClr val="E7F3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7F7DEAF-2738-D450-6CA8-A844509FA705}"/>
              </a:ext>
            </a:extLst>
          </p:cNvPr>
          <p:cNvGrpSpPr/>
          <p:nvPr userDrawn="1"/>
        </p:nvGrpSpPr>
        <p:grpSpPr>
          <a:xfrm>
            <a:off x="4228309" y="477187"/>
            <a:ext cx="4915693" cy="4666315"/>
            <a:chOff x="6937494" y="1870060"/>
            <a:chExt cx="5254506" cy="49879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E3A7E20-1A95-51A1-1BAA-5B147374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632276" y="5273616"/>
              <a:ext cx="1559724" cy="158438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62158C5-3583-8B35-F547-E32C22E16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6731" y="4211541"/>
              <a:ext cx="1065558" cy="10824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6E9E9AF-6202-CAAD-B016-CD33094FD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1142810" y="3611999"/>
              <a:ext cx="845622" cy="9372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FF24BA-C5D3-41E5-C278-15B11EE11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94352" y="5831444"/>
              <a:ext cx="845622" cy="937265"/>
            </a:xfrm>
            <a:prstGeom prst="rect">
              <a:avLst/>
            </a:prstGeom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95087A2-D4DE-4BDE-AB09-9146F16ACE18}"/>
                </a:ext>
              </a:extLst>
            </p:cNvPr>
            <p:cNvSpPr/>
            <p:nvPr/>
          </p:nvSpPr>
          <p:spPr>
            <a:xfrm>
              <a:off x="11412138" y="3075433"/>
              <a:ext cx="343793" cy="3437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70D73A3-EBDC-EB2D-0B8F-0A94A1E83A7B}"/>
                </a:ext>
              </a:extLst>
            </p:cNvPr>
            <p:cNvSpPr/>
            <p:nvPr/>
          </p:nvSpPr>
          <p:spPr>
            <a:xfrm>
              <a:off x="9109663" y="5359082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C6944A-5CF7-C0A5-A454-D359F70011A7}"/>
                </a:ext>
              </a:extLst>
            </p:cNvPr>
            <p:cNvSpPr/>
            <p:nvPr/>
          </p:nvSpPr>
          <p:spPr>
            <a:xfrm>
              <a:off x="8341543" y="6128178"/>
              <a:ext cx="343793" cy="3437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E406D2E-144B-DECC-751F-F97B1670FE2F}"/>
                </a:ext>
              </a:extLst>
            </p:cNvPr>
            <p:cNvSpPr/>
            <p:nvPr/>
          </p:nvSpPr>
          <p:spPr>
            <a:xfrm>
              <a:off x="10700312" y="3909127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FF2324A-FCC6-5626-7144-8072EADA67AC}"/>
                </a:ext>
              </a:extLst>
            </p:cNvPr>
            <p:cNvSpPr/>
            <p:nvPr/>
          </p:nvSpPr>
          <p:spPr>
            <a:xfrm>
              <a:off x="10187968" y="5534032"/>
              <a:ext cx="178902" cy="17890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B6EC395-EBE2-D965-AA22-A24540FD6A37}"/>
                </a:ext>
              </a:extLst>
            </p:cNvPr>
            <p:cNvSpPr/>
            <p:nvPr/>
          </p:nvSpPr>
          <p:spPr>
            <a:xfrm>
              <a:off x="11467163" y="2444971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636F5E2-5412-E400-FE1D-F2C8761E4CEA}"/>
                </a:ext>
              </a:extLst>
            </p:cNvPr>
            <p:cNvSpPr/>
            <p:nvPr/>
          </p:nvSpPr>
          <p:spPr>
            <a:xfrm>
              <a:off x="7624687" y="6237519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0A1DD0-41A1-762D-6919-94BFF925845F}"/>
                </a:ext>
              </a:extLst>
            </p:cNvPr>
            <p:cNvSpPr/>
            <p:nvPr/>
          </p:nvSpPr>
          <p:spPr>
            <a:xfrm>
              <a:off x="10118899" y="6182848"/>
              <a:ext cx="234452" cy="2344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350B91C-7A46-DA4C-EA87-3376A7A9B458}"/>
                </a:ext>
              </a:extLst>
            </p:cNvPr>
            <p:cNvSpPr/>
            <p:nvPr/>
          </p:nvSpPr>
          <p:spPr>
            <a:xfrm>
              <a:off x="11521479" y="4757488"/>
              <a:ext cx="234452" cy="2344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96E3A43-DE79-508D-494D-7598649A3591}"/>
                </a:ext>
              </a:extLst>
            </p:cNvPr>
            <p:cNvSpPr/>
            <p:nvPr/>
          </p:nvSpPr>
          <p:spPr>
            <a:xfrm>
              <a:off x="10845313" y="4821989"/>
              <a:ext cx="178902" cy="17890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5D29C57-9DC8-FA7D-F047-A74FCAFB0C24}"/>
                </a:ext>
              </a:extLst>
            </p:cNvPr>
            <p:cNvSpPr/>
            <p:nvPr/>
          </p:nvSpPr>
          <p:spPr>
            <a:xfrm>
              <a:off x="6937494" y="6265293"/>
              <a:ext cx="178902" cy="1789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626B0E4-6578-2EF6-A76E-463F57E1388F}"/>
                </a:ext>
              </a:extLst>
            </p:cNvPr>
            <p:cNvSpPr/>
            <p:nvPr/>
          </p:nvSpPr>
          <p:spPr>
            <a:xfrm>
              <a:off x="11494583" y="1870060"/>
              <a:ext cx="178902" cy="1789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ABA1CF-2353-2350-65C4-972EA6E7F2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" y="81745"/>
            <a:ext cx="3593917" cy="1431419"/>
          </a:xfrm>
          <a:prstGeom prst="rect">
            <a:avLst/>
          </a:prstGeom>
          <a:solidFill>
            <a:schemeClr val="bg2">
              <a:alpha val="72000"/>
            </a:schemeClr>
          </a:solidFill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83372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5FA19-9430-EA75-A896-E7BD4D65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2FAC93-12D8-DB4E-6111-10DEBB632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70D76-32E4-6A99-AAA0-B6F5BBA0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6F019-C246-5DB4-9156-250D8563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42694-F097-9375-82FA-6FE5EF63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C9E57-A048-632D-59E0-06969F9A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CD995-550C-B1F2-0DC9-A4B33C4C3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3EBF9-886E-F58E-C2BB-304DE27D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945D4-70DA-CB76-DE9C-75ED3AEA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D0753-EDB0-BDD4-315A-FA599815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23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AB9FF-B344-9173-758A-DFF16333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9CA580-E19F-EDEC-DF35-2B3448C6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B8B4E-753E-35BA-ADFE-4C1219AE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E4AFE-3462-D38A-B85F-3B8D9FDA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F2C52-8357-7557-39F7-BC3F5B6C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2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E45A0-DDC2-2785-E31B-263BBE3E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B11A7-D844-5A9C-E798-AAC83CD7B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730BC5-D889-B813-9FDD-6798B4B1F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7F4337-AF0D-9A04-DA9A-07411883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048596-D882-CB79-1E9E-0CC9DE89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4DFCC2-02B2-6C4B-044B-EDDF7071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0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3F3FB-191D-5057-1B72-420D5A58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A1953-D9E1-2F87-60DF-F1C7532C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E0BB6-6FA1-B01C-85AE-DCCDF165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76C146-ECEE-40D6-D520-671DD206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444A1C-0439-E22F-29F7-2ED70B499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01C6BE-00BD-4745-49A5-DCB9FED6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976BAA-E70D-617B-BBF4-61CB8F97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79101E-C7B9-BDAF-6D9C-5907348C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0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8FA22-1689-98AB-DCB8-0B6F1DF6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320BB1-2F48-B385-4EA9-DCD58E5C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3A5977-F592-03B3-44EA-1F6E0C57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E5058D-377F-6B92-E3B2-5F4680BD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8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66E5F8-1121-48A8-2661-78F27473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11F569-90EF-C8A1-DAEB-FF93819C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C3EDA6-FB11-C618-0D6A-5A3203FF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2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27DFB-88B7-02B1-96B4-464BF304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C6A70-19B7-5375-EAED-9362C79E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4AB89-B617-3317-782B-39E1C2CF6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715E-499E-EDC3-AA2B-9D9A3F91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730B6-C6BA-F68F-765F-179AADCC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315B7-5E99-D47C-89C3-C3E928CA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7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5175A-64B3-0304-566A-8874462D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9C8355-FBEB-C06C-A246-0BED25828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4E040A-60ED-3465-37D0-2C91B8EDF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C730B2-407F-86A1-935A-3A278AC0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2AC4F-60DE-DFA3-5618-5211E4BD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7AEB27-576A-D62F-7F13-2B81CFD0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75CE-2F5F-F90E-F24C-F9C343B9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C39701-79F1-B238-7589-BBF0A1DE0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6CB8E-7DE0-CF20-B982-91DA7DB9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2B4A0-DE7B-83BD-47A3-1609BADE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FBCE2-0F87-919A-530D-9B6E721B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7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6C6E3D-D1AA-5427-680B-368DAE54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EBF71D-3E24-F34B-8577-D00BF6C18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DB316-2612-C912-88D9-6D90447B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F08A9-4BC0-F16B-93CF-93F6FA7A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C89E5-786C-CF7F-32D5-D67848F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1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70E7C-887F-824A-82A7-1FD6893FD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66" y="4614139"/>
            <a:ext cx="420532" cy="4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6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7F7DEAF-2738-D450-6CA8-A844509FA705}"/>
              </a:ext>
            </a:extLst>
          </p:cNvPr>
          <p:cNvGrpSpPr/>
          <p:nvPr userDrawn="1"/>
        </p:nvGrpSpPr>
        <p:grpSpPr>
          <a:xfrm>
            <a:off x="6237842" y="2384774"/>
            <a:ext cx="2906161" cy="2758728"/>
            <a:chOff x="6937494" y="1870060"/>
            <a:chExt cx="5254506" cy="49879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E3A7E20-1A95-51A1-1BAA-5B147374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632276" y="5273616"/>
              <a:ext cx="1559724" cy="158438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62158C5-3583-8B35-F547-E32C22E16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6731" y="4211541"/>
              <a:ext cx="1065558" cy="10824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6E9E9AF-6202-CAAD-B016-CD33094FD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1142810" y="3611999"/>
              <a:ext cx="845622" cy="9372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FF24BA-C5D3-41E5-C278-15B11EE11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94352" y="5831444"/>
              <a:ext cx="845622" cy="937265"/>
            </a:xfrm>
            <a:prstGeom prst="rect">
              <a:avLst/>
            </a:prstGeom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95087A2-D4DE-4BDE-AB09-9146F16ACE18}"/>
                </a:ext>
              </a:extLst>
            </p:cNvPr>
            <p:cNvSpPr/>
            <p:nvPr/>
          </p:nvSpPr>
          <p:spPr>
            <a:xfrm>
              <a:off x="11412138" y="3075433"/>
              <a:ext cx="343793" cy="3437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70D73A3-EBDC-EB2D-0B8F-0A94A1E83A7B}"/>
                </a:ext>
              </a:extLst>
            </p:cNvPr>
            <p:cNvSpPr/>
            <p:nvPr/>
          </p:nvSpPr>
          <p:spPr>
            <a:xfrm>
              <a:off x="9109663" y="5359082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C6944A-5CF7-C0A5-A454-D359F70011A7}"/>
                </a:ext>
              </a:extLst>
            </p:cNvPr>
            <p:cNvSpPr/>
            <p:nvPr/>
          </p:nvSpPr>
          <p:spPr>
            <a:xfrm>
              <a:off x="8341543" y="6128178"/>
              <a:ext cx="343793" cy="3437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E406D2E-144B-DECC-751F-F97B1670FE2F}"/>
                </a:ext>
              </a:extLst>
            </p:cNvPr>
            <p:cNvSpPr/>
            <p:nvPr/>
          </p:nvSpPr>
          <p:spPr>
            <a:xfrm>
              <a:off x="10700312" y="3909127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FF2324A-FCC6-5626-7144-8072EADA67AC}"/>
                </a:ext>
              </a:extLst>
            </p:cNvPr>
            <p:cNvSpPr/>
            <p:nvPr/>
          </p:nvSpPr>
          <p:spPr>
            <a:xfrm>
              <a:off x="10187968" y="5534032"/>
              <a:ext cx="178902" cy="17890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B6EC395-EBE2-D965-AA22-A24540FD6A37}"/>
                </a:ext>
              </a:extLst>
            </p:cNvPr>
            <p:cNvSpPr/>
            <p:nvPr/>
          </p:nvSpPr>
          <p:spPr>
            <a:xfrm>
              <a:off x="11467163" y="2444971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636F5E2-5412-E400-FE1D-F2C8761E4CEA}"/>
                </a:ext>
              </a:extLst>
            </p:cNvPr>
            <p:cNvSpPr/>
            <p:nvPr/>
          </p:nvSpPr>
          <p:spPr>
            <a:xfrm>
              <a:off x="7624687" y="6237519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0A1DD0-41A1-762D-6919-94BFF925845F}"/>
                </a:ext>
              </a:extLst>
            </p:cNvPr>
            <p:cNvSpPr/>
            <p:nvPr/>
          </p:nvSpPr>
          <p:spPr>
            <a:xfrm>
              <a:off x="10118899" y="6182848"/>
              <a:ext cx="234452" cy="2344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350B91C-7A46-DA4C-EA87-3376A7A9B458}"/>
                </a:ext>
              </a:extLst>
            </p:cNvPr>
            <p:cNvSpPr/>
            <p:nvPr/>
          </p:nvSpPr>
          <p:spPr>
            <a:xfrm>
              <a:off x="11521479" y="4757488"/>
              <a:ext cx="234452" cy="2344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96E3A43-DE79-508D-494D-7598649A3591}"/>
                </a:ext>
              </a:extLst>
            </p:cNvPr>
            <p:cNvSpPr/>
            <p:nvPr/>
          </p:nvSpPr>
          <p:spPr>
            <a:xfrm>
              <a:off x="10845313" y="4821989"/>
              <a:ext cx="178902" cy="17890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5D29C57-9DC8-FA7D-F047-A74FCAFB0C24}"/>
                </a:ext>
              </a:extLst>
            </p:cNvPr>
            <p:cNvSpPr/>
            <p:nvPr/>
          </p:nvSpPr>
          <p:spPr>
            <a:xfrm>
              <a:off x="6937494" y="6265293"/>
              <a:ext cx="178902" cy="1789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626B0E4-6578-2EF6-A76E-463F57E1388F}"/>
                </a:ext>
              </a:extLst>
            </p:cNvPr>
            <p:cNvSpPr/>
            <p:nvPr/>
          </p:nvSpPr>
          <p:spPr>
            <a:xfrm>
              <a:off x="11494583" y="1870060"/>
              <a:ext cx="178902" cy="1789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BE63FD-DB51-DC1A-5DE9-1D5BC0291A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" y="81746"/>
            <a:ext cx="3593917" cy="1431419"/>
          </a:xfrm>
          <a:prstGeom prst="rect">
            <a:avLst/>
          </a:prstGeom>
          <a:solidFill>
            <a:schemeClr val="bg2">
              <a:alpha val="72000"/>
            </a:schemeClr>
          </a:solidFill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51394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C6D5E-7524-7F9F-F7C1-660A0A8B7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AC9D27-BAC1-1723-C2D5-73076675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7CA3F-DED7-58FC-E198-6ECFB338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60BE1D-1DFD-857F-B50E-FCEE299B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DD337-49FA-69C4-38FA-E7889CF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06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DD671-9C1A-3EB6-7B89-32D0B779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6C1E6-B3A6-AB89-7C66-240A2B0B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35F5F-464E-AB57-2421-0CFB4EFC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8A25B-9EEC-52A3-2190-347770D6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DCF0D-27B4-995B-3DCB-A35685A5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505EA-D845-20F1-F444-FDB772A9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1299E0-0715-9317-BEFD-E954D7985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1D3DA-E3E5-2A50-F914-F649D6FE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5B73A-AB1A-FCA2-0E0C-D6D8E7BE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BFB32-6AF6-C1C7-C4B4-170A6B1E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2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6B5FD-6824-69B2-7FFD-B8327E80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FB9E6-64E8-681A-DD1D-223AE170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F428F-B730-B53D-A48B-AFE777BF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32CCF-BFA4-0D93-3DE7-40381C47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5529-8AB4-EC1D-FCFD-A7CCD5D8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8B801-93CD-25EC-B743-6ED06E35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1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CAC9-61A8-0935-36DA-DAA94CD7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BA854-06D6-3629-D0C0-840644D99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32F8B-D88D-22F2-1C13-579470121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4BF685-7D63-AEA9-212A-DF5DD8026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3F98DF-5A34-398D-ECC2-901629360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DB74B1-9C55-2642-2A37-9C3B2616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C03C0D-45DD-C642-5006-360875FE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3BC611-4C2C-3BA1-2164-BD1D73CA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95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DCF72-775D-EE9A-6BA1-EA351873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E1C27A-75E7-5568-9BDE-E0400554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C3D47-621D-044A-846E-61EEAA1A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916289-C30E-0E20-373B-B12E016B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0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5C59CB-21F8-C224-16A7-DA515C1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3CE4FF-4A07-D085-7933-03F3D1D4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FA1DE-581D-2C70-2699-51132569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38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59703-8CAF-137C-0E93-34EF8E3A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E109F-0A60-9BDD-C86F-A3F0F26DC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5D95B4-0D36-9127-9C19-39F817093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4939E2-EB26-5029-9D7E-0AAF9C3D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5556A-F14B-CD4B-FA20-55B54F4A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D689F-6E78-C016-5977-15E49274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16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C6C53-233D-F898-7D3C-FFE30BA0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72D136-D4D8-B660-06E3-544697238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7A2560-7673-C8AF-52CE-07348A6A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48B19-9383-F7AC-9670-96C93681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91D96-2C65-406E-EA1B-2C9F1E85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00825-50F3-9DAE-BA42-613C3694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49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5B930-501C-FAF9-91CE-A0AA9C6A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0A68CF-8FA6-AC07-21AE-26D0AA162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ED23F-B623-30DC-B0EE-4EAF5726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1A593-9865-C9A8-6D0E-FE8B1F9A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11E3B-58D8-1A3F-7EC3-DD8DC3FB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86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23EEBF-AFF7-E4B5-AD45-A5E054566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79A5B-94CC-B958-CABD-16081E299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42A2-BA3F-01F7-B6DE-22CE69ED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C7439-CD03-8126-3BFA-E5DA2EC5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A145F3-AF7E-973B-1558-B53907D3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52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7F7DEAF-2738-D450-6CA8-A844509FA705}"/>
              </a:ext>
            </a:extLst>
          </p:cNvPr>
          <p:cNvGrpSpPr/>
          <p:nvPr userDrawn="1"/>
        </p:nvGrpSpPr>
        <p:grpSpPr>
          <a:xfrm>
            <a:off x="4228310" y="477188"/>
            <a:ext cx="4915693" cy="4666315"/>
            <a:chOff x="6937494" y="1870060"/>
            <a:chExt cx="5254506" cy="49879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E3A7E20-1A95-51A1-1BAA-5B147374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632276" y="5273616"/>
              <a:ext cx="1559724" cy="158438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62158C5-3583-8B35-F547-E32C22E16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6731" y="4211541"/>
              <a:ext cx="1065558" cy="10824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6E9E9AF-6202-CAAD-B016-CD33094FD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1142810" y="3611999"/>
              <a:ext cx="845622" cy="9372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FF24BA-C5D3-41E5-C278-15B11EE11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94352" y="5831444"/>
              <a:ext cx="845622" cy="937265"/>
            </a:xfrm>
            <a:prstGeom prst="rect">
              <a:avLst/>
            </a:prstGeom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95087A2-D4DE-4BDE-AB09-9146F16ACE18}"/>
                </a:ext>
              </a:extLst>
            </p:cNvPr>
            <p:cNvSpPr/>
            <p:nvPr/>
          </p:nvSpPr>
          <p:spPr>
            <a:xfrm>
              <a:off x="11412138" y="3075433"/>
              <a:ext cx="343793" cy="3437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70D73A3-EBDC-EB2D-0B8F-0A94A1E83A7B}"/>
                </a:ext>
              </a:extLst>
            </p:cNvPr>
            <p:cNvSpPr/>
            <p:nvPr/>
          </p:nvSpPr>
          <p:spPr>
            <a:xfrm>
              <a:off x="9109663" y="5359082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C6944A-5CF7-C0A5-A454-D359F70011A7}"/>
                </a:ext>
              </a:extLst>
            </p:cNvPr>
            <p:cNvSpPr/>
            <p:nvPr/>
          </p:nvSpPr>
          <p:spPr>
            <a:xfrm>
              <a:off x="8341543" y="6128178"/>
              <a:ext cx="343793" cy="3437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E406D2E-144B-DECC-751F-F97B1670FE2F}"/>
                </a:ext>
              </a:extLst>
            </p:cNvPr>
            <p:cNvSpPr/>
            <p:nvPr/>
          </p:nvSpPr>
          <p:spPr>
            <a:xfrm>
              <a:off x="10700312" y="3909127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FF2324A-FCC6-5626-7144-8072EADA67AC}"/>
                </a:ext>
              </a:extLst>
            </p:cNvPr>
            <p:cNvSpPr/>
            <p:nvPr/>
          </p:nvSpPr>
          <p:spPr>
            <a:xfrm>
              <a:off x="10187968" y="5534032"/>
              <a:ext cx="178902" cy="17890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B6EC395-EBE2-D965-AA22-A24540FD6A37}"/>
                </a:ext>
              </a:extLst>
            </p:cNvPr>
            <p:cNvSpPr/>
            <p:nvPr/>
          </p:nvSpPr>
          <p:spPr>
            <a:xfrm>
              <a:off x="11467163" y="2444971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636F5E2-5412-E400-FE1D-F2C8761E4CEA}"/>
                </a:ext>
              </a:extLst>
            </p:cNvPr>
            <p:cNvSpPr/>
            <p:nvPr/>
          </p:nvSpPr>
          <p:spPr>
            <a:xfrm>
              <a:off x="7624687" y="6237519"/>
              <a:ext cx="234452" cy="23445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0A1DD0-41A1-762D-6919-94BFF925845F}"/>
                </a:ext>
              </a:extLst>
            </p:cNvPr>
            <p:cNvSpPr/>
            <p:nvPr/>
          </p:nvSpPr>
          <p:spPr>
            <a:xfrm>
              <a:off x="10118899" y="6182848"/>
              <a:ext cx="234452" cy="2344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350B91C-7A46-DA4C-EA87-3376A7A9B458}"/>
                </a:ext>
              </a:extLst>
            </p:cNvPr>
            <p:cNvSpPr/>
            <p:nvPr/>
          </p:nvSpPr>
          <p:spPr>
            <a:xfrm>
              <a:off x="11521479" y="4757488"/>
              <a:ext cx="234452" cy="2344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96E3A43-DE79-508D-494D-7598649A3591}"/>
                </a:ext>
              </a:extLst>
            </p:cNvPr>
            <p:cNvSpPr/>
            <p:nvPr/>
          </p:nvSpPr>
          <p:spPr>
            <a:xfrm>
              <a:off x="10845313" y="4821989"/>
              <a:ext cx="178902" cy="178902"/>
            </a:xfrm>
            <a:prstGeom prst="ellipse">
              <a:avLst/>
            </a:prstGeom>
            <a:solidFill>
              <a:srgbClr val="EE2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5D29C57-9DC8-FA7D-F047-A74FCAFB0C24}"/>
                </a:ext>
              </a:extLst>
            </p:cNvPr>
            <p:cNvSpPr/>
            <p:nvPr/>
          </p:nvSpPr>
          <p:spPr>
            <a:xfrm>
              <a:off x="6937494" y="6265293"/>
              <a:ext cx="178902" cy="1789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626B0E4-6578-2EF6-A76E-463F57E1388F}"/>
                </a:ext>
              </a:extLst>
            </p:cNvPr>
            <p:cNvSpPr/>
            <p:nvPr/>
          </p:nvSpPr>
          <p:spPr>
            <a:xfrm>
              <a:off x="11494583" y="1870060"/>
              <a:ext cx="178902" cy="1789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ABA1CF-2353-2350-65C4-972EA6E7F2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4" y="235238"/>
            <a:ext cx="3593917" cy="1431419"/>
          </a:xfrm>
          <a:prstGeom prst="rect">
            <a:avLst/>
          </a:prstGeom>
          <a:solidFill>
            <a:schemeClr val="bg2">
              <a:alpha val="72000"/>
            </a:schemeClr>
          </a:solidFill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63271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70E7C-887F-824A-82A7-1FD6893FD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66" y="4614139"/>
            <a:ext cx="420532" cy="4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8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70E7C-887F-824A-82A7-1FD6893FD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66" y="4614139"/>
            <a:ext cx="420532" cy="411689"/>
          </a:xfrm>
          <a:prstGeom prst="rect">
            <a:avLst/>
          </a:prstGeom>
        </p:spPr>
      </p:pic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D12B5B1F-E8D6-1201-ED9F-7E3CACA9BEF1}"/>
              </a:ext>
            </a:extLst>
          </p:cNvPr>
          <p:cNvSpPr/>
          <p:nvPr userDrawn="1"/>
        </p:nvSpPr>
        <p:spPr>
          <a:xfrm>
            <a:off x="1261865" y="953014"/>
            <a:ext cx="5643879" cy="4189757"/>
          </a:xfrm>
          <a:custGeom>
            <a:avLst/>
            <a:gdLst>
              <a:gd name="connsiteX0" fmla="*/ 3762586 w 7525172"/>
              <a:gd name="connsiteY0" fmla="*/ 0 h 5586342"/>
              <a:gd name="connsiteX1" fmla="*/ 7525172 w 7525172"/>
              <a:gd name="connsiteY1" fmla="*/ 3762586 h 5586342"/>
              <a:gd name="connsiteX2" fmla="*/ 7071048 w 7525172"/>
              <a:gd name="connsiteY2" fmla="*/ 5556058 h 5586342"/>
              <a:gd name="connsiteX3" fmla="*/ 7053635 w 7525172"/>
              <a:gd name="connsiteY3" fmla="*/ 5586342 h 5586342"/>
              <a:gd name="connsiteX4" fmla="*/ 471537 w 7525172"/>
              <a:gd name="connsiteY4" fmla="*/ 5586342 h 5586342"/>
              <a:gd name="connsiteX5" fmla="*/ 454124 w 7525172"/>
              <a:gd name="connsiteY5" fmla="*/ 5556058 h 5586342"/>
              <a:gd name="connsiteX6" fmla="*/ 0 w 7525172"/>
              <a:gd name="connsiteY6" fmla="*/ 3762586 h 5586342"/>
              <a:gd name="connsiteX7" fmla="*/ 3762586 w 7525172"/>
              <a:gd name="connsiteY7" fmla="*/ 0 h 558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5172" h="5586342">
                <a:moveTo>
                  <a:pt x="3762586" y="0"/>
                </a:moveTo>
                <a:cubicBezTo>
                  <a:pt x="5840605" y="0"/>
                  <a:pt x="7525172" y="1684567"/>
                  <a:pt x="7525172" y="3762586"/>
                </a:cubicBezTo>
                <a:cubicBezTo>
                  <a:pt x="7525172" y="4411967"/>
                  <a:pt x="7360664" y="5022925"/>
                  <a:pt x="7071048" y="5556058"/>
                </a:cubicBezTo>
                <a:lnTo>
                  <a:pt x="7053635" y="5586342"/>
                </a:lnTo>
                <a:lnTo>
                  <a:pt x="471537" y="5586342"/>
                </a:lnTo>
                <a:lnTo>
                  <a:pt x="454124" y="5556058"/>
                </a:lnTo>
                <a:cubicBezTo>
                  <a:pt x="164509" y="5022925"/>
                  <a:pt x="0" y="4411967"/>
                  <a:pt x="0" y="3762586"/>
                </a:cubicBezTo>
                <a:cubicBezTo>
                  <a:pt x="0" y="1684567"/>
                  <a:pt x="1684567" y="0"/>
                  <a:pt x="3762586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94402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8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B480C-9859-D3D7-9F68-AE982D33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08640-6B90-E2C7-C645-592A2291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0B16C-9205-3F48-6921-2A21B7A8B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8120-AF73-E74A-8345-C0B61B97BEFE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CF32C-C8EA-F16F-5A94-29655E9A7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43C50-08DF-81B0-A90F-0C733465D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65C4-472C-1545-AE59-BAC4D2A7A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EF20-782C-EF99-C8F2-B0758F0D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71E3E-D443-1A4F-7471-50462EC1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EEF441-D340-95BF-124C-AE756A0B0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1E7A52-CE56-4830-8B2D-1BEA2CA4DE0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65663-FA83-CB04-5F11-D79322BFA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DAC24-7957-69D3-AC44-F3388EF53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83336-5A44-4486-975A-0CFFD528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4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1.xml"/><Relationship Id="rId11" Type="http://schemas.openxmlformats.org/officeDocument/2006/relationships/image" Target="../media/image21.emf"/><Relationship Id="rId5" Type="http://schemas.openxmlformats.org/officeDocument/2006/relationships/image" Target="../media/image11.png"/><Relationship Id="rId10" Type="http://schemas.openxmlformats.org/officeDocument/2006/relationships/customXml" Target="../ink/ink3.xml"/><Relationship Id="rId4" Type="http://schemas.openxmlformats.org/officeDocument/2006/relationships/image" Target="../media/image15.jpeg"/><Relationship Id="rId9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5.jpeg"/><Relationship Id="rId7" Type="http://schemas.openxmlformats.org/officeDocument/2006/relationships/image" Target="../media/image5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6.xml"/><Relationship Id="rId11" Type="http://schemas.openxmlformats.org/officeDocument/2006/relationships/image" Target="../media/image51.svg"/><Relationship Id="rId5" Type="http://schemas.openxmlformats.org/officeDocument/2006/relationships/image" Target="../media/image530.png"/><Relationship Id="rId10" Type="http://schemas.openxmlformats.org/officeDocument/2006/relationships/image" Target="../media/image50.png"/><Relationship Id="rId4" Type="http://schemas.openxmlformats.org/officeDocument/2006/relationships/customXml" Target="../ink/ink5.xml"/><Relationship Id="rId9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20" Type="http://schemas.openxmlformats.org/officeDocument/2006/relationships/image" Target="../media/image52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sv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customXml" Target="../ink/ink4.xml"/><Relationship Id="rId4" Type="http://schemas.openxmlformats.org/officeDocument/2006/relationships/image" Target="../media/image32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AC84FE-393B-DAA2-0A95-B4C6AA29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8025" r="45882" b="16662"/>
          <a:stretch/>
        </p:blipFill>
        <p:spPr>
          <a:xfrm>
            <a:off x="4547882" y="0"/>
            <a:ext cx="4596119" cy="51435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AD0B567A-CCA7-0F02-2C02-72E70669092F}"/>
              </a:ext>
            </a:extLst>
          </p:cNvPr>
          <p:cNvSpPr/>
          <p:nvPr/>
        </p:nvSpPr>
        <p:spPr>
          <a:xfrm>
            <a:off x="1753861" y="1377"/>
            <a:ext cx="4660085" cy="5155007"/>
          </a:xfrm>
          <a:custGeom>
            <a:avLst/>
            <a:gdLst>
              <a:gd name="connsiteX0" fmla="*/ 2535247 w 9107906"/>
              <a:gd name="connsiteY0" fmla="*/ 0 h 6873342"/>
              <a:gd name="connsiteX1" fmla="*/ 6340597 w 9107906"/>
              <a:gd name="connsiteY1" fmla="*/ 0 h 6873342"/>
              <a:gd name="connsiteX2" fmla="*/ 8468442 w 9107906"/>
              <a:gd name="connsiteY2" fmla="*/ 2160205 h 6873342"/>
              <a:gd name="connsiteX3" fmla="*/ 8444712 w 9107906"/>
              <a:gd name="connsiteY3" fmla="*/ 5304795 h 6873342"/>
              <a:gd name="connsiteX4" fmla="*/ 6852311 w 9107906"/>
              <a:gd name="connsiteY4" fmla="*/ 6873342 h 6873342"/>
              <a:gd name="connsiteX5" fmla="*/ 1281836 w 9107906"/>
              <a:gd name="connsiteY5" fmla="*/ 6873342 h 6873342"/>
              <a:gd name="connsiteX6" fmla="*/ 23233 w 9107906"/>
              <a:gd name="connsiteY6" fmla="*/ 5595599 h 6873342"/>
              <a:gd name="connsiteX7" fmla="*/ 0 w 9107906"/>
              <a:gd name="connsiteY7" fmla="*/ 5569502 h 6873342"/>
              <a:gd name="connsiteX8" fmla="*/ 0 w 9107906"/>
              <a:gd name="connsiteY8" fmla="*/ 2502186 h 6873342"/>
              <a:gd name="connsiteX9" fmla="*/ 46963 w 9107906"/>
              <a:gd name="connsiteY9" fmla="*/ 2451010 h 6873342"/>
              <a:gd name="connsiteX0" fmla="*/ 2535247 w 9107906"/>
              <a:gd name="connsiteY0" fmla="*/ 0 h 7781392"/>
              <a:gd name="connsiteX1" fmla="*/ 6340597 w 9107906"/>
              <a:gd name="connsiteY1" fmla="*/ 0 h 7781392"/>
              <a:gd name="connsiteX2" fmla="*/ 8468442 w 9107906"/>
              <a:gd name="connsiteY2" fmla="*/ 2160205 h 7781392"/>
              <a:gd name="connsiteX3" fmla="*/ 8444712 w 9107906"/>
              <a:gd name="connsiteY3" fmla="*/ 5304795 h 7781392"/>
              <a:gd name="connsiteX4" fmla="*/ 6654871 w 9107906"/>
              <a:gd name="connsiteY4" fmla="*/ 7781392 h 7781392"/>
              <a:gd name="connsiteX5" fmla="*/ 1281836 w 9107906"/>
              <a:gd name="connsiteY5" fmla="*/ 6873342 h 7781392"/>
              <a:gd name="connsiteX6" fmla="*/ 23233 w 9107906"/>
              <a:gd name="connsiteY6" fmla="*/ 5595599 h 7781392"/>
              <a:gd name="connsiteX7" fmla="*/ 0 w 9107906"/>
              <a:gd name="connsiteY7" fmla="*/ 5569502 h 7781392"/>
              <a:gd name="connsiteX8" fmla="*/ 0 w 9107906"/>
              <a:gd name="connsiteY8" fmla="*/ 2502186 h 7781392"/>
              <a:gd name="connsiteX9" fmla="*/ 46963 w 9107906"/>
              <a:gd name="connsiteY9" fmla="*/ 2451010 h 7781392"/>
              <a:gd name="connsiteX10" fmla="*/ 2535247 w 9107906"/>
              <a:gd name="connsiteY10" fmla="*/ 0 h 7781392"/>
              <a:gd name="connsiteX0" fmla="*/ 2535247 w 9069472"/>
              <a:gd name="connsiteY0" fmla="*/ 0 h 7781392"/>
              <a:gd name="connsiteX1" fmla="*/ 6340597 w 9069472"/>
              <a:gd name="connsiteY1" fmla="*/ 0 h 7781392"/>
              <a:gd name="connsiteX2" fmla="*/ 8468442 w 9069472"/>
              <a:gd name="connsiteY2" fmla="*/ 2160205 h 7781392"/>
              <a:gd name="connsiteX3" fmla="*/ 8444712 w 9069472"/>
              <a:gd name="connsiteY3" fmla="*/ 5304795 h 7781392"/>
              <a:gd name="connsiteX4" fmla="*/ 6654871 w 9069472"/>
              <a:gd name="connsiteY4" fmla="*/ 7781392 h 7781392"/>
              <a:gd name="connsiteX5" fmla="*/ 1281836 w 9069472"/>
              <a:gd name="connsiteY5" fmla="*/ 6873342 h 7781392"/>
              <a:gd name="connsiteX6" fmla="*/ 23233 w 9069472"/>
              <a:gd name="connsiteY6" fmla="*/ 5595599 h 7781392"/>
              <a:gd name="connsiteX7" fmla="*/ 0 w 9069472"/>
              <a:gd name="connsiteY7" fmla="*/ 5569502 h 7781392"/>
              <a:gd name="connsiteX8" fmla="*/ 0 w 9069472"/>
              <a:gd name="connsiteY8" fmla="*/ 2502186 h 7781392"/>
              <a:gd name="connsiteX9" fmla="*/ 46963 w 9069472"/>
              <a:gd name="connsiteY9" fmla="*/ 2451010 h 7781392"/>
              <a:gd name="connsiteX10" fmla="*/ 2535247 w 9069472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1281836 w 9010266"/>
              <a:gd name="connsiteY5" fmla="*/ 6873342 h 7781392"/>
              <a:gd name="connsiteX6" fmla="*/ 23233 w 9010266"/>
              <a:gd name="connsiteY6" fmla="*/ 5595599 h 7781392"/>
              <a:gd name="connsiteX7" fmla="*/ 0 w 9010266"/>
              <a:gd name="connsiteY7" fmla="*/ 556950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23233 w 9010266"/>
              <a:gd name="connsiteY6" fmla="*/ 5595599 h 7781392"/>
              <a:gd name="connsiteX7" fmla="*/ 0 w 9010266"/>
              <a:gd name="connsiteY7" fmla="*/ 556950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23233 w 9010266"/>
              <a:gd name="connsiteY6" fmla="*/ 559559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59064 w 9010266"/>
              <a:gd name="connsiteY6" fmla="*/ 550034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65646 w 9010266"/>
              <a:gd name="connsiteY6" fmla="*/ 547494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91971 w 9010266"/>
              <a:gd name="connsiteY6" fmla="*/ 547494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95064 w 9010266"/>
              <a:gd name="connsiteY6" fmla="*/ 4356652 h 7781392"/>
              <a:gd name="connsiteX7" fmla="*/ 0 w 9010266"/>
              <a:gd name="connsiteY7" fmla="*/ 2502186 h 7781392"/>
              <a:gd name="connsiteX8" fmla="*/ 46963 w 9010266"/>
              <a:gd name="connsiteY8" fmla="*/ 2451010 h 7781392"/>
              <a:gd name="connsiteX9" fmla="*/ 2535247 w 9010266"/>
              <a:gd name="connsiteY9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95064 w 9010266"/>
              <a:gd name="connsiteY6" fmla="*/ 4356652 h 7781392"/>
              <a:gd name="connsiteX7" fmla="*/ 0 w 9010266"/>
              <a:gd name="connsiteY7" fmla="*/ 2502186 h 7781392"/>
              <a:gd name="connsiteX8" fmla="*/ 2535247 w 9010266"/>
              <a:gd name="connsiteY8" fmla="*/ 0 h 7781392"/>
              <a:gd name="connsiteX0" fmla="*/ 2508922 w 8983941"/>
              <a:gd name="connsiteY0" fmla="*/ 0 h 7781392"/>
              <a:gd name="connsiteX1" fmla="*/ 6314272 w 8983941"/>
              <a:gd name="connsiteY1" fmla="*/ 0 h 7781392"/>
              <a:gd name="connsiteX2" fmla="*/ 8442117 w 8983941"/>
              <a:gd name="connsiteY2" fmla="*/ 2160205 h 7781392"/>
              <a:gd name="connsiteX3" fmla="*/ 8418387 w 8983941"/>
              <a:gd name="connsiteY3" fmla="*/ 5304795 h 7781392"/>
              <a:gd name="connsiteX4" fmla="*/ 6628546 w 8983941"/>
              <a:gd name="connsiteY4" fmla="*/ 7781392 h 7781392"/>
              <a:gd name="connsiteX5" fmla="*/ 380191 w 8983941"/>
              <a:gd name="connsiteY5" fmla="*/ 7762342 h 7781392"/>
              <a:gd name="connsiteX6" fmla="*/ 868739 w 8983941"/>
              <a:gd name="connsiteY6" fmla="*/ 4356652 h 7781392"/>
              <a:gd name="connsiteX7" fmla="*/ 0 w 8983941"/>
              <a:gd name="connsiteY7" fmla="*/ 2464086 h 7781392"/>
              <a:gd name="connsiteX8" fmla="*/ 2508922 w 8983941"/>
              <a:gd name="connsiteY8" fmla="*/ 0 h 7781392"/>
              <a:gd name="connsiteX0" fmla="*/ 2128731 w 8603750"/>
              <a:gd name="connsiteY0" fmla="*/ 0 h 7781392"/>
              <a:gd name="connsiteX1" fmla="*/ 5934081 w 8603750"/>
              <a:gd name="connsiteY1" fmla="*/ 0 h 7781392"/>
              <a:gd name="connsiteX2" fmla="*/ 8061926 w 8603750"/>
              <a:gd name="connsiteY2" fmla="*/ 2160205 h 7781392"/>
              <a:gd name="connsiteX3" fmla="*/ 8038196 w 8603750"/>
              <a:gd name="connsiteY3" fmla="*/ 5304795 h 7781392"/>
              <a:gd name="connsiteX4" fmla="*/ 6248355 w 8603750"/>
              <a:gd name="connsiteY4" fmla="*/ 7781392 h 7781392"/>
              <a:gd name="connsiteX5" fmla="*/ 0 w 8603750"/>
              <a:gd name="connsiteY5" fmla="*/ 7762342 h 7781392"/>
              <a:gd name="connsiteX6" fmla="*/ 488548 w 8603750"/>
              <a:gd name="connsiteY6" fmla="*/ 4356652 h 7781392"/>
              <a:gd name="connsiteX7" fmla="*/ 422734 w 8603750"/>
              <a:gd name="connsiteY7" fmla="*/ 2438686 h 7781392"/>
              <a:gd name="connsiteX8" fmla="*/ 2128731 w 8603750"/>
              <a:gd name="connsiteY8" fmla="*/ 0 h 7781392"/>
              <a:gd name="connsiteX0" fmla="*/ 2128731 w 8603750"/>
              <a:gd name="connsiteY0" fmla="*/ 0 h 7781392"/>
              <a:gd name="connsiteX1" fmla="*/ 5934081 w 8603750"/>
              <a:gd name="connsiteY1" fmla="*/ 0 h 7781392"/>
              <a:gd name="connsiteX2" fmla="*/ 8061926 w 8603750"/>
              <a:gd name="connsiteY2" fmla="*/ 2160205 h 7781392"/>
              <a:gd name="connsiteX3" fmla="*/ 8038196 w 8603750"/>
              <a:gd name="connsiteY3" fmla="*/ 5304795 h 7781392"/>
              <a:gd name="connsiteX4" fmla="*/ 6248355 w 8603750"/>
              <a:gd name="connsiteY4" fmla="*/ 7781392 h 7781392"/>
              <a:gd name="connsiteX5" fmla="*/ 0 w 8603750"/>
              <a:gd name="connsiteY5" fmla="*/ 7762342 h 7781392"/>
              <a:gd name="connsiteX6" fmla="*/ 488548 w 8603750"/>
              <a:gd name="connsiteY6" fmla="*/ 4356652 h 7781392"/>
              <a:gd name="connsiteX7" fmla="*/ 2128731 w 8603750"/>
              <a:gd name="connsiteY7" fmla="*/ 0 h 7781392"/>
              <a:gd name="connsiteX0" fmla="*/ 0 w 8620539"/>
              <a:gd name="connsiteY0" fmla="*/ 920750 h 7781392"/>
              <a:gd name="connsiteX1" fmla="*/ 5950870 w 8620539"/>
              <a:gd name="connsiteY1" fmla="*/ 0 h 7781392"/>
              <a:gd name="connsiteX2" fmla="*/ 8078715 w 8620539"/>
              <a:gd name="connsiteY2" fmla="*/ 2160205 h 7781392"/>
              <a:gd name="connsiteX3" fmla="*/ 8054985 w 8620539"/>
              <a:gd name="connsiteY3" fmla="*/ 5304795 h 7781392"/>
              <a:gd name="connsiteX4" fmla="*/ 6265144 w 8620539"/>
              <a:gd name="connsiteY4" fmla="*/ 7781392 h 7781392"/>
              <a:gd name="connsiteX5" fmla="*/ 16789 w 8620539"/>
              <a:gd name="connsiteY5" fmla="*/ 7762342 h 7781392"/>
              <a:gd name="connsiteX6" fmla="*/ 505337 w 8620539"/>
              <a:gd name="connsiteY6" fmla="*/ 4356652 h 7781392"/>
              <a:gd name="connsiteX7" fmla="*/ 0 w 8620539"/>
              <a:gd name="connsiteY7" fmla="*/ 920750 h 7781392"/>
              <a:gd name="connsiteX0" fmla="*/ 0 w 8620539"/>
              <a:gd name="connsiteY0" fmla="*/ 63500 h 6924142"/>
              <a:gd name="connsiteX1" fmla="*/ 6819609 w 8620539"/>
              <a:gd name="connsiteY1" fmla="*/ 0 h 6924142"/>
              <a:gd name="connsiteX2" fmla="*/ 8078715 w 8620539"/>
              <a:gd name="connsiteY2" fmla="*/ 1302955 h 6924142"/>
              <a:gd name="connsiteX3" fmla="*/ 8054985 w 8620539"/>
              <a:gd name="connsiteY3" fmla="*/ 4447545 h 6924142"/>
              <a:gd name="connsiteX4" fmla="*/ 6265144 w 8620539"/>
              <a:gd name="connsiteY4" fmla="*/ 6924142 h 6924142"/>
              <a:gd name="connsiteX5" fmla="*/ 16789 w 8620539"/>
              <a:gd name="connsiteY5" fmla="*/ 6905092 h 6924142"/>
              <a:gd name="connsiteX6" fmla="*/ 505337 w 8620539"/>
              <a:gd name="connsiteY6" fmla="*/ 3499402 h 6924142"/>
              <a:gd name="connsiteX7" fmla="*/ 0 w 8620539"/>
              <a:gd name="connsiteY7" fmla="*/ 63500 h 6924142"/>
              <a:gd name="connsiteX0" fmla="*/ 1427 w 8621966"/>
              <a:gd name="connsiteY0" fmla="*/ 63500 h 6924142"/>
              <a:gd name="connsiteX1" fmla="*/ 6821036 w 8621966"/>
              <a:gd name="connsiteY1" fmla="*/ 0 h 6924142"/>
              <a:gd name="connsiteX2" fmla="*/ 8080142 w 8621966"/>
              <a:gd name="connsiteY2" fmla="*/ 1302955 h 6924142"/>
              <a:gd name="connsiteX3" fmla="*/ 8056412 w 8621966"/>
              <a:gd name="connsiteY3" fmla="*/ 4447545 h 6924142"/>
              <a:gd name="connsiteX4" fmla="*/ 6266571 w 8621966"/>
              <a:gd name="connsiteY4" fmla="*/ 6924142 h 6924142"/>
              <a:gd name="connsiteX5" fmla="*/ 18216 w 8621966"/>
              <a:gd name="connsiteY5" fmla="*/ 6905092 h 6924142"/>
              <a:gd name="connsiteX6" fmla="*/ 0 w 8621966"/>
              <a:gd name="connsiteY6" fmla="*/ 3658152 h 6924142"/>
              <a:gd name="connsiteX7" fmla="*/ 1427 w 8621966"/>
              <a:gd name="connsiteY7" fmla="*/ 63500 h 6924142"/>
              <a:gd name="connsiteX0" fmla="*/ 185705 w 8621966"/>
              <a:gd name="connsiteY0" fmla="*/ 0 h 7127342"/>
              <a:gd name="connsiteX1" fmla="*/ 6821036 w 8621966"/>
              <a:gd name="connsiteY1" fmla="*/ 203200 h 7127342"/>
              <a:gd name="connsiteX2" fmla="*/ 8080142 w 8621966"/>
              <a:gd name="connsiteY2" fmla="*/ 1506155 h 7127342"/>
              <a:gd name="connsiteX3" fmla="*/ 8056412 w 8621966"/>
              <a:gd name="connsiteY3" fmla="*/ 4650745 h 7127342"/>
              <a:gd name="connsiteX4" fmla="*/ 6266571 w 8621966"/>
              <a:gd name="connsiteY4" fmla="*/ 7127342 h 7127342"/>
              <a:gd name="connsiteX5" fmla="*/ 18216 w 8621966"/>
              <a:gd name="connsiteY5" fmla="*/ 7108292 h 7127342"/>
              <a:gd name="connsiteX6" fmla="*/ 0 w 8621966"/>
              <a:gd name="connsiteY6" fmla="*/ 3861352 h 7127342"/>
              <a:gd name="connsiteX7" fmla="*/ 185705 w 8621966"/>
              <a:gd name="connsiteY7" fmla="*/ 0 h 7127342"/>
              <a:gd name="connsiteX0" fmla="*/ 14590 w 8621966"/>
              <a:gd name="connsiteY0" fmla="*/ 50800 h 6924142"/>
              <a:gd name="connsiteX1" fmla="*/ 6821036 w 8621966"/>
              <a:gd name="connsiteY1" fmla="*/ 0 h 6924142"/>
              <a:gd name="connsiteX2" fmla="*/ 8080142 w 8621966"/>
              <a:gd name="connsiteY2" fmla="*/ 1302955 h 6924142"/>
              <a:gd name="connsiteX3" fmla="*/ 8056412 w 8621966"/>
              <a:gd name="connsiteY3" fmla="*/ 4447545 h 6924142"/>
              <a:gd name="connsiteX4" fmla="*/ 6266571 w 8621966"/>
              <a:gd name="connsiteY4" fmla="*/ 6924142 h 6924142"/>
              <a:gd name="connsiteX5" fmla="*/ 18216 w 8621966"/>
              <a:gd name="connsiteY5" fmla="*/ 6905092 h 6924142"/>
              <a:gd name="connsiteX6" fmla="*/ 0 w 8621966"/>
              <a:gd name="connsiteY6" fmla="*/ 3658152 h 6924142"/>
              <a:gd name="connsiteX7" fmla="*/ 14590 w 8621966"/>
              <a:gd name="connsiteY7" fmla="*/ 50800 h 6924142"/>
              <a:gd name="connsiteX0" fmla="*/ 14590 w 8621966"/>
              <a:gd name="connsiteY0" fmla="*/ 0 h 6873342"/>
              <a:gd name="connsiteX1" fmla="*/ 6867106 w 8621966"/>
              <a:gd name="connsiteY1" fmla="*/ 0 h 6873342"/>
              <a:gd name="connsiteX2" fmla="*/ 8080142 w 8621966"/>
              <a:gd name="connsiteY2" fmla="*/ 1252155 h 6873342"/>
              <a:gd name="connsiteX3" fmla="*/ 8056412 w 8621966"/>
              <a:gd name="connsiteY3" fmla="*/ 4396745 h 6873342"/>
              <a:gd name="connsiteX4" fmla="*/ 6266571 w 8621966"/>
              <a:gd name="connsiteY4" fmla="*/ 6873342 h 6873342"/>
              <a:gd name="connsiteX5" fmla="*/ 18216 w 8621966"/>
              <a:gd name="connsiteY5" fmla="*/ 6854292 h 6873342"/>
              <a:gd name="connsiteX6" fmla="*/ 0 w 8621966"/>
              <a:gd name="connsiteY6" fmla="*/ 3607352 h 6873342"/>
              <a:gd name="connsiteX7" fmla="*/ 14590 w 8621966"/>
              <a:gd name="connsiteY7" fmla="*/ 0 h 68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966" h="6873342">
                <a:moveTo>
                  <a:pt x="14590" y="0"/>
                </a:moveTo>
                <a:lnTo>
                  <a:pt x="6867106" y="0"/>
                </a:lnTo>
                <a:lnTo>
                  <a:pt x="8080142" y="1252155"/>
                </a:lnTo>
                <a:cubicBezTo>
                  <a:pt x="8941944" y="2127063"/>
                  <a:pt x="8654903" y="3350793"/>
                  <a:pt x="8056412" y="4396745"/>
                </a:cubicBezTo>
                <a:lnTo>
                  <a:pt x="6266571" y="6873342"/>
                </a:lnTo>
                <a:lnTo>
                  <a:pt x="18216" y="6854292"/>
                </a:lnTo>
                <a:lnTo>
                  <a:pt x="0" y="3607352"/>
                </a:lnTo>
                <a:cubicBezTo>
                  <a:pt x="476" y="2409135"/>
                  <a:pt x="14114" y="1198217"/>
                  <a:pt x="145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050" dirty="0"/>
              <a:t> 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ABA1CF-2353-2350-65C4-972EA6E7F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35" y="0"/>
            <a:ext cx="4076360" cy="1623571"/>
          </a:xfrm>
          <a:prstGeom prst="rect">
            <a:avLst/>
          </a:prstGeom>
          <a:solidFill>
            <a:schemeClr val="bg2">
              <a:alpha val="72000"/>
            </a:schemeClr>
          </a:solidFill>
          <a:effectLst>
            <a:softEdge rad="1143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BEF8739B-9A39-151B-9AC8-0EA0FD3C11B1}"/>
                  </a:ext>
                </a:extLst>
              </p14:cNvPr>
              <p14:cNvContentPartPr/>
              <p14:nvPr/>
            </p14:nvContentPartPr>
            <p14:xfrm>
              <a:off x="8246340" y="4929930"/>
              <a:ext cx="1620" cy="108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BEF8739B-9A39-151B-9AC8-0EA0FD3C11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7916" y="4920570"/>
                <a:ext cx="18468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A08B056-1CB4-5A20-15B7-D2B10296FD71}"/>
                  </a:ext>
                </a:extLst>
              </p14:cNvPr>
              <p14:cNvContentPartPr/>
              <p14:nvPr/>
            </p14:nvContentPartPr>
            <p14:xfrm>
              <a:off x="-3485970" y="355320"/>
              <a:ext cx="26190" cy="1323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A08B056-1CB4-5A20-15B7-D2B10296FD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494939" y="346381"/>
                <a:ext cx="43770" cy="3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40BE4E74-71D9-45AB-E7B3-75BFA50067CB}"/>
                  </a:ext>
                </a:extLst>
              </p14:cNvPr>
              <p14:cNvContentPartPr/>
              <p14:nvPr/>
            </p14:nvContentPartPr>
            <p14:xfrm>
              <a:off x="-3390930" y="-2068200"/>
              <a:ext cx="7560" cy="297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0BE4E74-71D9-45AB-E7B3-75BFA50067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3399930" y="-2076450"/>
                <a:ext cx="25200" cy="191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029081-4472-ECEF-4CAB-E5CF0C38A463}"/>
              </a:ext>
            </a:extLst>
          </p:cNvPr>
          <p:cNvSpPr txBox="1"/>
          <p:nvPr/>
        </p:nvSpPr>
        <p:spPr>
          <a:xfrm>
            <a:off x="242376" y="1999814"/>
            <a:ext cx="548068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Производство индейки: переход от традиционных методов к индустриальному подходу</a:t>
            </a:r>
            <a:endParaRPr lang="ru-RU" b="1" i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b="1" i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Montserrat" pitchFamily="2" charset="0"/>
              </a:rPr>
              <a:t>Анатолий Вельматов</a:t>
            </a:r>
          </a:p>
          <a:p>
            <a:r>
              <a:rPr lang="ru-RU" b="1" i="1" dirty="0">
                <a:solidFill>
                  <a:schemeClr val="tx1"/>
                </a:solidFill>
                <a:latin typeface="Montserrat" pitchFamily="2" charset="0"/>
              </a:rPr>
              <a:t>Исполнительный директор Национальной ассоциации производителей индейки</a:t>
            </a:r>
            <a:endParaRPr lang="ru-RU" i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9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: фигура 119">
            <a:extLst>
              <a:ext uri="{FF2B5EF4-FFF2-40B4-BE49-F238E27FC236}">
                <a16:creationId xmlns:a16="http://schemas.microsoft.com/office/drawing/2014/main" id="{5CA54CC2-351E-41A6-DF8C-FAC51B6E0EED}"/>
              </a:ext>
            </a:extLst>
          </p:cNvPr>
          <p:cNvSpPr/>
          <p:nvPr/>
        </p:nvSpPr>
        <p:spPr>
          <a:xfrm>
            <a:off x="-57506" y="2558551"/>
            <a:ext cx="9193039" cy="1886450"/>
          </a:xfrm>
          <a:custGeom>
            <a:avLst/>
            <a:gdLst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294534 w 12186356"/>
              <a:gd name="connsiteY6" fmla="*/ 46878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828800 w 12186356"/>
              <a:gd name="connsiteY6" fmla="*/ 2432756 h 2726267"/>
              <a:gd name="connsiteX0" fmla="*/ 1828800 w 12192000"/>
              <a:gd name="connsiteY0" fmla="*/ 3113142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8800 w 12192000"/>
              <a:gd name="connsiteY6" fmla="*/ 3113142 h 3406653"/>
              <a:gd name="connsiteX0" fmla="*/ 1828800 w 12192000"/>
              <a:gd name="connsiteY0" fmla="*/ 3113142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8800 w 12192000"/>
              <a:gd name="connsiteY6" fmla="*/ 3113142 h 3406653"/>
              <a:gd name="connsiteX0" fmla="*/ 1828800 w 12192000"/>
              <a:gd name="connsiteY0" fmla="*/ 3113142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8800 w 12192000"/>
              <a:gd name="connsiteY6" fmla="*/ 3113142 h 3406653"/>
              <a:gd name="connsiteX0" fmla="*/ 1823156 w 12192000"/>
              <a:gd name="connsiteY0" fmla="*/ 3120786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3156 w 12192000"/>
              <a:gd name="connsiteY6" fmla="*/ 3120786 h 3406653"/>
              <a:gd name="connsiteX0" fmla="*/ 1823156 w 12192000"/>
              <a:gd name="connsiteY0" fmla="*/ 3120786 h 3406653"/>
              <a:gd name="connsiteX1" fmla="*/ 699911 w 12192000"/>
              <a:gd name="connsiteY1" fmla="*/ 318323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3156 w 12192000"/>
              <a:gd name="connsiteY6" fmla="*/ 3120786 h 3406653"/>
              <a:gd name="connsiteX0" fmla="*/ 1823156 w 12192000"/>
              <a:gd name="connsiteY0" fmla="*/ 3120786 h 3406653"/>
              <a:gd name="connsiteX1" fmla="*/ 705555 w 12192000"/>
              <a:gd name="connsiteY1" fmla="*/ 3206167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3156 w 12192000"/>
              <a:gd name="connsiteY6" fmla="*/ 3120786 h 3406653"/>
              <a:gd name="connsiteX0" fmla="*/ 1823156 w 12192000"/>
              <a:gd name="connsiteY0" fmla="*/ 3120786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5" fmla="*/ 1823156 w 12192000"/>
              <a:gd name="connsiteY5" fmla="*/ 3120786 h 3406653"/>
              <a:gd name="connsiteX0" fmla="*/ 1817512 w 12192000"/>
              <a:gd name="connsiteY0" fmla="*/ 3136076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5" fmla="*/ 1817512 w 12192000"/>
              <a:gd name="connsiteY5" fmla="*/ 3136076 h 3406653"/>
              <a:gd name="connsiteX0" fmla="*/ 1817512 w 12192000"/>
              <a:gd name="connsiteY0" fmla="*/ 3136076 h 3406653"/>
              <a:gd name="connsiteX1" fmla="*/ 1817511 w 12192000"/>
              <a:gd name="connsiteY1" fmla="*/ 3154375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17512 w 12192000"/>
              <a:gd name="connsiteY6" fmla="*/ 3136076 h 3406653"/>
              <a:gd name="connsiteX0" fmla="*/ 1969912 w 12192000"/>
              <a:gd name="connsiteY0" fmla="*/ 2914377 h 3406653"/>
              <a:gd name="connsiteX1" fmla="*/ 1817511 w 12192000"/>
              <a:gd name="connsiteY1" fmla="*/ 3154375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969912 w 12192000"/>
              <a:gd name="connsiteY6" fmla="*/ 2914377 h 3406653"/>
              <a:gd name="connsiteX0" fmla="*/ 2602090 w 12192000"/>
              <a:gd name="connsiteY0" fmla="*/ 2990826 h 3406653"/>
              <a:gd name="connsiteX1" fmla="*/ 1817511 w 12192000"/>
              <a:gd name="connsiteY1" fmla="*/ 3154375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2602090 w 12192000"/>
              <a:gd name="connsiteY6" fmla="*/ 2990826 h 3406653"/>
              <a:gd name="connsiteX0" fmla="*/ 2602090 w 12192000"/>
              <a:gd name="connsiteY0" fmla="*/ 2990826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5" fmla="*/ 2602090 w 12192000"/>
              <a:gd name="connsiteY5" fmla="*/ 2990826 h 3406653"/>
              <a:gd name="connsiteX0" fmla="*/ 12192000 w 12192000"/>
              <a:gd name="connsiteY0" fmla="*/ 377 h 3407030"/>
              <a:gd name="connsiteX1" fmla="*/ 0 w 12192000"/>
              <a:gd name="connsiteY1" fmla="*/ 3186896 h 3407030"/>
              <a:gd name="connsiteX2" fmla="*/ 0 w 12192000"/>
              <a:gd name="connsiteY2" fmla="*/ 3407030 h 3407030"/>
              <a:gd name="connsiteX3" fmla="*/ 12186356 w 12192000"/>
              <a:gd name="connsiteY3" fmla="*/ 3407030 h 3407030"/>
              <a:gd name="connsiteX4" fmla="*/ 12192000 w 12192000"/>
              <a:gd name="connsiteY4" fmla="*/ 377 h 3407030"/>
              <a:gd name="connsiteX0" fmla="*/ 12192000 w 12192000"/>
              <a:gd name="connsiteY0" fmla="*/ 307 h 3406960"/>
              <a:gd name="connsiteX1" fmla="*/ 0 w 12192000"/>
              <a:gd name="connsiteY1" fmla="*/ 3186826 h 3406960"/>
              <a:gd name="connsiteX2" fmla="*/ 0 w 12192000"/>
              <a:gd name="connsiteY2" fmla="*/ 3406960 h 3406960"/>
              <a:gd name="connsiteX3" fmla="*/ 12186356 w 12192000"/>
              <a:gd name="connsiteY3" fmla="*/ 3406960 h 3406960"/>
              <a:gd name="connsiteX4" fmla="*/ 12192000 w 12192000"/>
              <a:gd name="connsiteY4" fmla="*/ 307 h 3406960"/>
              <a:gd name="connsiteX0" fmla="*/ 12192000 w 12192000"/>
              <a:gd name="connsiteY0" fmla="*/ 0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16934 w 12192000"/>
              <a:gd name="connsiteY1" fmla="*/ 3255322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412133 w 12412133"/>
              <a:gd name="connsiteY0" fmla="*/ 0 h 3406653"/>
              <a:gd name="connsiteX1" fmla="*/ 0 w 12412133"/>
              <a:gd name="connsiteY1" fmla="*/ 3064202 h 3406653"/>
              <a:gd name="connsiteX2" fmla="*/ 220133 w 12412133"/>
              <a:gd name="connsiteY2" fmla="*/ 3406653 h 3406653"/>
              <a:gd name="connsiteX3" fmla="*/ 12406489 w 12412133"/>
              <a:gd name="connsiteY3" fmla="*/ 3406653 h 3406653"/>
              <a:gd name="connsiteX4" fmla="*/ 12412133 w 12412133"/>
              <a:gd name="connsiteY4" fmla="*/ 0 h 3406653"/>
              <a:gd name="connsiteX0" fmla="*/ 12468006 w 12468006"/>
              <a:gd name="connsiteY0" fmla="*/ 0 h 3406653"/>
              <a:gd name="connsiteX1" fmla="*/ 55873 w 12468006"/>
              <a:gd name="connsiteY1" fmla="*/ 3064202 h 3406653"/>
              <a:gd name="connsiteX2" fmla="*/ 276006 w 12468006"/>
              <a:gd name="connsiteY2" fmla="*/ 3406653 h 3406653"/>
              <a:gd name="connsiteX3" fmla="*/ 12462362 w 12468006"/>
              <a:gd name="connsiteY3" fmla="*/ 3406653 h 3406653"/>
              <a:gd name="connsiteX4" fmla="*/ 12468006 w 12468006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310360 w 12310360"/>
              <a:gd name="connsiteY0" fmla="*/ 0 h 3413499"/>
              <a:gd name="connsiteX1" fmla="*/ 124005 w 12310360"/>
              <a:gd name="connsiteY1" fmla="*/ 3117716 h 3413499"/>
              <a:gd name="connsiteX2" fmla="*/ 118360 w 12310360"/>
              <a:gd name="connsiteY2" fmla="*/ 3406653 h 3413499"/>
              <a:gd name="connsiteX3" fmla="*/ 12304716 w 12310360"/>
              <a:gd name="connsiteY3" fmla="*/ 3406653 h 3413499"/>
              <a:gd name="connsiteX4" fmla="*/ 12310360 w 12310360"/>
              <a:gd name="connsiteY4" fmla="*/ 0 h 3413499"/>
              <a:gd name="connsiteX0" fmla="*/ 12257385 w 12257385"/>
              <a:gd name="connsiteY0" fmla="*/ 0 h 3406653"/>
              <a:gd name="connsiteX1" fmla="*/ 71030 w 12257385"/>
              <a:gd name="connsiteY1" fmla="*/ 3117716 h 3406653"/>
              <a:gd name="connsiteX2" fmla="*/ 65385 w 12257385"/>
              <a:gd name="connsiteY2" fmla="*/ 3406653 h 3406653"/>
              <a:gd name="connsiteX3" fmla="*/ 12251741 w 12257385"/>
              <a:gd name="connsiteY3" fmla="*/ 3406653 h 3406653"/>
              <a:gd name="connsiteX4" fmla="*/ 12257385 w 12257385"/>
              <a:gd name="connsiteY4" fmla="*/ 0 h 340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385" h="3406653">
                <a:moveTo>
                  <a:pt x="12257385" y="0"/>
                </a:moveTo>
                <a:cubicBezTo>
                  <a:pt x="9763482" y="1423465"/>
                  <a:pt x="5850943" y="3635499"/>
                  <a:pt x="71030" y="3117716"/>
                </a:cubicBezTo>
                <a:cubicBezTo>
                  <a:pt x="42807" y="3109549"/>
                  <a:pt x="-70315" y="3406653"/>
                  <a:pt x="65385" y="3406653"/>
                </a:cubicBezTo>
                <a:lnTo>
                  <a:pt x="12251741" y="3406653"/>
                </a:lnTo>
                <a:cubicBezTo>
                  <a:pt x="12253622" y="2271102"/>
                  <a:pt x="12255504" y="1135551"/>
                  <a:pt x="1225738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08FDF21F-DE82-04FC-E785-690CC184009A}"/>
              </a:ext>
            </a:extLst>
          </p:cNvPr>
          <p:cNvSpPr/>
          <p:nvPr/>
        </p:nvSpPr>
        <p:spPr>
          <a:xfrm rot="20709969">
            <a:off x="-1110234" y="-331386"/>
            <a:ext cx="12803690" cy="4060395"/>
          </a:xfrm>
          <a:prstGeom prst="arc">
            <a:avLst>
              <a:gd name="adj1" fmla="val 1591959"/>
              <a:gd name="adj2" fmla="val 5818049"/>
            </a:avLst>
          </a:prstGeom>
          <a:ln w="53975" cap="rnd" cmpd="sng">
            <a:solidFill>
              <a:schemeClr val="bg1">
                <a:lumMod val="95000"/>
              </a:schemeClr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6" name="Дуга 45">
            <a:extLst>
              <a:ext uri="{FF2B5EF4-FFF2-40B4-BE49-F238E27FC236}">
                <a16:creationId xmlns:a16="http://schemas.microsoft.com/office/drawing/2014/main" id="{DCE32C81-F626-2A1A-AAC8-BA8D7B341711}"/>
              </a:ext>
            </a:extLst>
          </p:cNvPr>
          <p:cNvSpPr/>
          <p:nvPr/>
        </p:nvSpPr>
        <p:spPr>
          <a:xfrm rot="20709969">
            <a:off x="-1089605" y="-331386"/>
            <a:ext cx="12803690" cy="4060395"/>
          </a:xfrm>
          <a:prstGeom prst="arc">
            <a:avLst>
              <a:gd name="adj1" fmla="val 5794788"/>
              <a:gd name="adj2" fmla="val 8273621"/>
            </a:avLst>
          </a:prstGeom>
          <a:noFill/>
          <a:ln w="41275" cap="rnd" cmpd="sng">
            <a:solidFill>
              <a:schemeClr val="bg1">
                <a:lumMod val="95000"/>
              </a:schemeClr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201C62D-E5A9-7C20-92B7-25FC69234D55}"/>
              </a:ext>
            </a:extLst>
          </p:cNvPr>
          <p:cNvCxnSpPr>
            <a:cxnSpLocks/>
          </p:cNvCxnSpPr>
          <p:nvPr/>
        </p:nvCxnSpPr>
        <p:spPr>
          <a:xfrm>
            <a:off x="57032" y="4445000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A1EFE49A-108C-AE96-DBD4-EB19BC793248}"/>
              </a:ext>
            </a:extLst>
          </p:cNvPr>
          <p:cNvSpPr/>
          <p:nvPr/>
        </p:nvSpPr>
        <p:spPr>
          <a:xfrm>
            <a:off x="1311124" y="427883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4C0F7257-B516-D160-7E00-099A0C5D3774}"/>
              </a:ext>
            </a:extLst>
          </p:cNvPr>
          <p:cNvSpPr/>
          <p:nvPr/>
        </p:nvSpPr>
        <p:spPr>
          <a:xfrm rot="20709969">
            <a:off x="-1086255" y="-331386"/>
            <a:ext cx="12803690" cy="4060395"/>
          </a:xfrm>
          <a:prstGeom prst="arc">
            <a:avLst>
              <a:gd name="adj1" fmla="val 8307986"/>
              <a:gd name="adj2" fmla="val 9736505"/>
            </a:avLst>
          </a:prstGeom>
          <a:noFill/>
          <a:ln w="28575" cap="rnd" cmpd="sng">
            <a:solidFill>
              <a:schemeClr val="bg1">
                <a:lumMod val="95000"/>
              </a:schemeClr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BB9657C-800D-DA2B-2030-5AC8646E127C}"/>
              </a:ext>
            </a:extLst>
          </p:cNvPr>
          <p:cNvSpPr/>
          <p:nvPr/>
        </p:nvSpPr>
        <p:spPr>
          <a:xfrm>
            <a:off x="5023397" y="2225469"/>
            <a:ext cx="1085251" cy="347657"/>
          </a:xfrm>
          <a:prstGeom prst="roundRect">
            <a:avLst/>
          </a:prstGeom>
          <a:noFill/>
          <a:ln w="6350">
            <a:solidFill>
              <a:srgbClr val="EF2D2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20613A-811E-CE63-3C50-48ADE65591AE}"/>
              </a:ext>
            </a:extLst>
          </p:cNvPr>
          <p:cNvSpPr/>
          <p:nvPr/>
        </p:nvSpPr>
        <p:spPr>
          <a:xfrm>
            <a:off x="0" y="3328479"/>
            <a:ext cx="12264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75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Уровень самообеспеченности инкубационным яйцом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86BA0-A67C-9B84-800D-2C723751CBA2}"/>
              </a:ext>
            </a:extLst>
          </p:cNvPr>
          <p:cNvSpPr txBox="1"/>
          <p:nvPr/>
        </p:nvSpPr>
        <p:spPr>
          <a:xfrm>
            <a:off x="248319" y="488581"/>
            <a:ext cx="4500750" cy="88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b="1" dirty="0">
                <a:latin typeface="Montserrat Medium" panose="00000600000000000000" pitchFamily="2" charset="-52"/>
              </a:rPr>
              <a:t>в 2024 году продолжился динамичный рост  производства отечественного инкубационного яйца индейки </a:t>
            </a:r>
            <a:endParaRPr lang="ru-RU" sz="1600" dirty="0">
              <a:latin typeface="Montserrat Medium" panose="00000600000000000000" pitchFamily="2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591F291-0760-2824-AE43-37575BC93280}"/>
              </a:ext>
            </a:extLst>
          </p:cNvPr>
          <p:cNvGrpSpPr/>
          <p:nvPr/>
        </p:nvGrpSpPr>
        <p:grpSpPr>
          <a:xfrm>
            <a:off x="268197" y="83201"/>
            <a:ext cx="3800326" cy="291618"/>
            <a:chOff x="326990" y="210626"/>
            <a:chExt cx="4261817" cy="38882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16E6DF9-6286-28EE-E345-D791AD7D9A04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DA2974-D0C8-256A-DC14-F578CBA9F753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ПРОИЗВОДСТВО</a:t>
              </a:r>
              <a:r>
                <a:rPr lang="ru-RU" sz="825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ИНКУБАЦИОННОГО ЯЙЦА  ИНДЕЙКИ</a:t>
              </a:r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0C1B3B-2426-205E-710E-85175B0EEAC1}"/>
              </a:ext>
            </a:extLst>
          </p:cNvPr>
          <p:cNvCxnSpPr>
            <a:cxnSpLocks/>
          </p:cNvCxnSpPr>
          <p:nvPr/>
        </p:nvCxnSpPr>
        <p:spPr>
          <a:xfrm>
            <a:off x="5579249" y="3451131"/>
            <a:ext cx="0" cy="8172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48E026-8281-6D99-0FF6-D70B57F0AF5F}"/>
              </a:ext>
            </a:extLst>
          </p:cNvPr>
          <p:cNvSpPr txBox="1"/>
          <p:nvPr/>
        </p:nvSpPr>
        <p:spPr>
          <a:xfrm>
            <a:off x="4801960" y="2816506"/>
            <a:ext cx="1679873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700" b="1" i="1" dirty="0">
                <a:solidFill>
                  <a:srgbClr val="EF2D24"/>
                </a:solidFill>
                <a:latin typeface="Montserrat Black" panose="00000A00000000000000" pitchFamily="50" charset="-52"/>
              </a:rPr>
              <a:t>66%</a:t>
            </a: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385D7F36-00AA-32A9-042C-CF3720B95A0F}"/>
              </a:ext>
            </a:extLst>
          </p:cNvPr>
          <p:cNvSpPr/>
          <p:nvPr/>
        </p:nvSpPr>
        <p:spPr>
          <a:xfrm>
            <a:off x="126508" y="866842"/>
            <a:ext cx="148862" cy="328224"/>
          </a:xfrm>
          <a:custGeom>
            <a:avLst/>
            <a:gdLst>
              <a:gd name="connsiteX0" fmla="*/ 0 w 584515"/>
              <a:gd name="connsiteY0" fmla="*/ 0 h 1374766"/>
              <a:gd name="connsiteX1" fmla="*/ 428964 w 584515"/>
              <a:gd name="connsiteY1" fmla="*/ 378448 h 1374766"/>
              <a:gd name="connsiteX2" fmla="*/ 423192 w 584515"/>
              <a:gd name="connsiteY2" fmla="*/ 1043188 h 1374766"/>
              <a:gd name="connsiteX3" fmla="*/ 35837 w 584515"/>
              <a:gd name="connsiteY3" fmla="*/ 1374766 h 1374766"/>
              <a:gd name="connsiteX4" fmla="*/ 0 w 584515"/>
              <a:gd name="connsiteY4" fmla="*/ 1374766 h 1374766"/>
              <a:gd name="connsiteX5" fmla="*/ 0 w 584515"/>
              <a:gd name="connsiteY5" fmla="*/ 0 h 13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15" h="1374766">
                <a:moveTo>
                  <a:pt x="0" y="0"/>
                </a:moveTo>
                <a:lnTo>
                  <a:pt x="428964" y="378448"/>
                </a:lnTo>
                <a:cubicBezTo>
                  <a:pt x="638599" y="563397"/>
                  <a:pt x="636015" y="861011"/>
                  <a:pt x="423192" y="1043188"/>
                </a:cubicBezTo>
                <a:lnTo>
                  <a:pt x="35837" y="1374766"/>
                </a:lnTo>
                <a:lnTo>
                  <a:pt x="0" y="1374766"/>
                </a:lnTo>
                <a:lnTo>
                  <a:pt x="0" y="0"/>
                </a:lnTo>
                <a:close/>
              </a:path>
            </a:pathLst>
          </a:cu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D73AE7-95BE-DDF0-C151-9B44295A7707}"/>
              </a:ext>
            </a:extLst>
          </p:cNvPr>
          <p:cNvSpPr txBox="1"/>
          <p:nvPr/>
        </p:nvSpPr>
        <p:spPr>
          <a:xfrm>
            <a:off x="4969011" y="818362"/>
            <a:ext cx="21862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  Производство инкубационного яйца индейки</a:t>
            </a:r>
            <a:endParaRPr lang="ru-RU" sz="1050" dirty="0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5916792-0509-8E1A-0E58-6ABA3C313182}"/>
              </a:ext>
            </a:extLst>
          </p:cNvPr>
          <p:cNvSpPr/>
          <p:nvPr/>
        </p:nvSpPr>
        <p:spPr>
          <a:xfrm>
            <a:off x="4874535" y="875384"/>
            <a:ext cx="148862" cy="328224"/>
          </a:xfrm>
          <a:custGeom>
            <a:avLst/>
            <a:gdLst>
              <a:gd name="connsiteX0" fmla="*/ 0 w 584515"/>
              <a:gd name="connsiteY0" fmla="*/ 0 h 1374766"/>
              <a:gd name="connsiteX1" fmla="*/ 428964 w 584515"/>
              <a:gd name="connsiteY1" fmla="*/ 378448 h 1374766"/>
              <a:gd name="connsiteX2" fmla="*/ 423192 w 584515"/>
              <a:gd name="connsiteY2" fmla="*/ 1043188 h 1374766"/>
              <a:gd name="connsiteX3" fmla="*/ 35837 w 584515"/>
              <a:gd name="connsiteY3" fmla="*/ 1374766 h 1374766"/>
              <a:gd name="connsiteX4" fmla="*/ 0 w 584515"/>
              <a:gd name="connsiteY4" fmla="*/ 1374766 h 1374766"/>
              <a:gd name="connsiteX5" fmla="*/ 0 w 584515"/>
              <a:gd name="connsiteY5" fmla="*/ 0 h 13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15" h="1374766">
                <a:moveTo>
                  <a:pt x="0" y="0"/>
                </a:moveTo>
                <a:lnTo>
                  <a:pt x="428964" y="378448"/>
                </a:lnTo>
                <a:cubicBezTo>
                  <a:pt x="638599" y="563397"/>
                  <a:pt x="636015" y="861011"/>
                  <a:pt x="423192" y="1043188"/>
                </a:cubicBezTo>
                <a:lnTo>
                  <a:pt x="35837" y="1374766"/>
                </a:lnTo>
                <a:lnTo>
                  <a:pt x="0" y="1374766"/>
                </a:lnTo>
                <a:lnTo>
                  <a:pt x="0" y="0"/>
                </a:lnTo>
                <a:close/>
              </a:path>
            </a:pathLst>
          </a:cu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DB135-5A3E-C4AB-8A20-43463D216362}"/>
              </a:ext>
            </a:extLst>
          </p:cNvPr>
          <p:cNvSpPr txBox="1"/>
          <p:nvPr/>
        </p:nvSpPr>
        <p:spPr>
          <a:xfrm>
            <a:off x="6300117" y="2835895"/>
            <a:ext cx="1679873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700" b="1" i="1" dirty="0">
                <a:latin typeface="Montserrat Medium" panose="00000600000000000000" pitchFamily="2" charset="-52"/>
              </a:rPr>
              <a:t>62 %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0004D00-6CAC-5A1A-A841-D857C02F3761}"/>
              </a:ext>
            </a:extLst>
          </p:cNvPr>
          <p:cNvCxnSpPr>
            <a:cxnSpLocks/>
          </p:cNvCxnSpPr>
          <p:nvPr/>
        </p:nvCxnSpPr>
        <p:spPr>
          <a:xfrm flipH="1">
            <a:off x="3730279" y="3726975"/>
            <a:ext cx="104" cy="54138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CACA99E-0303-7147-4601-F64D39CB7DC8}"/>
              </a:ext>
            </a:extLst>
          </p:cNvPr>
          <p:cNvSpPr txBox="1"/>
          <p:nvPr/>
        </p:nvSpPr>
        <p:spPr>
          <a:xfrm>
            <a:off x="2892127" y="2764968"/>
            <a:ext cx="1679873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700" b="1" i="1" dirty="0">
                <a:latin typeface="Montserrat Black" panose="00000A00000000000000" pitchFamily="50" charset="-52"/>
              </a:rPr>
              <a:t>55%</a:t>
            </a:r>
          </a:p>
        </p:txBody>
      </p: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B492A85E-FDFC-CCC9-2C74-1FF757E17C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12776" y="1686459"/>
            <a:ext cx="1435989" cy="998200"/>
          </a:xfrm>
          <a:prstGeom prst="bentConnector3">
            <a:avLst>
              <a:gd name="adj1" fmla="val 545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31E5D4B-963B-C905-FEAD-BB000D11A8DE}"/>
              </a:ext>
            </a:extLst>
          </p:cNvPr>
          <p:cNvCxnSpPr>
            <a:cxnSpLocks/>
          </p:cNvCxnSpPr>
          <p:nvPr/>
        </p:nvCxnSpPr>
        <p:spPr>
          <a:xfrm flipH="1">
            <a:off x="8346229" y="3451131"/>
            <a:ext cx="299" cy="8261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4A69648-59BD-1057-72AF-31CFBD0E41A5}"/>
              </a:ext>
            </a:extLst>
          </p:cNvPr>
          <p:cNvSpPr txBox="1"/>
          <p:nvPr/>
        </p:nvSpPr>
        <p:spPr>
          <a:xfrm>
            <a:off x="7593118" y="2789930"/>
            <a:ext cx="1599164" cy="610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700" b="1" i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53%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F14027F-5BF6-C64B-9301-7EF73F9FFDCB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1477745" y="4178247"/>
            <a:ext cx="2130" cy="1005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DB70C6C-6B0C-EAC8-ED44-267C7C0A1353}"/>
              </a:ext>
            </a:extLst>
          </p:cNvPr>
          <p:cNvSpPr txBox="1"/>
          <p:nvPr/>
        </p:nvSpPr>
        <p:spPr>
          <a:xfrm>
            <a:off x="647687" y="3289444"/>
            <a:ext cx="1679873" cy="60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23%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2680E20-C324-57F6-07C4-8CD6BB70A9CA}"/>
              </a:ext>
            </a:extLst>
          </p:cNvPr>
          <p:cNvSpPr txBox="1"/>
          <p:nvPr/>
        </p:nvSpPr>
        <p:spPr>
          <a:xfrm>
            <a:off x="1140712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2020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E05C866E-8229-C9AB-7A9C-B9EDF29DAB7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558081" y="3955861"/>
            <a:ext cx="9884" cy="3124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00A6DB-50B7-29F7-29F3-4288FE1B8C1D}"/>
              </a:ext>
            </a:extLst>
          </p:cNvPr>
          <p:cNvSpPr txBox="1"/>
          <p:nvPr/>
        </p:nvSpPr>
        <p:spPr>
          <a:xfrm>
            <a:off x="1785148" y="3047116"/>
            <a:ext cx="1679873" cy="60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40%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C36C33B-BFF1-05AB-6E3C-BF950DED66C1}"/>
              </a:ext>
            </a:extLst>
          </p:cNvPr>
          <p:cNvSpPr txBox="1"/>
          <p:nvPr/>
        </p:nvSpPr>
        <p:spPr>
          <a:xfrm>
            <a:off x="4773503" y="2003823"/>
            <a:ext cx="1679873" cy="55842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050" b="1" i="1" dirty="0">
                <a:solidFill>
                  <a:srgbClr val="EF2D24"/>
                </a:solidFill>
                <a:latin typeface="Montserrat Black" panose="00000A00000000000000" pitchFamily="50" charset="-52"/>
              </a:rPr>
              <a:t>34,5 млн. шт.</a:t>
            </a:r>
          </a:p>
        </p:txBody>
      </p:sp>
      <p:sp>
        <p:nvSpPr>
          <p:cNvPr id="9" name="Левая круглая скобка 8">
            <a:extLst>
              <a:ext uri="{FF2B5EF4-FFF2-40B4-BE49-F238E27FC236}">
                <a16:creationId xmlns:a16="http://schemas.microsoft.com/office/drawing/2014/main" id="{45D5D87C-5FA5-8A21-EDD2-763858EF54AA}"/>
              </a:ext>
            </a:extLst>
          </p:cNvPr>
          <p:cNvSpPr/>
          <p:nvPr/>
        </p:nvSpPr>
        <p:spPr>
          <a:xfrm>
            <a:off x="4880045" y="1058956"/>
            <a:ext cx="125737" cy="2442416"/>
          </a:xfrm>
          <a:prstGeom prst="leftBracket">
            <a:avLst>
              <a:gd name="adj" fmla="val 0"/>
            </a:avLst>
          </a:prstGeom>
          <a:ln w="9525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93935700-90B1-FE59-D737-F05143DF8CA3}"/>
              </a:ext>
            </a:extLst>
          </p:cNvPr>
          <p:cNvCxnSpPr>
            <a:cxnSpLocks/>
          </p:cNvCxnSpPr>
          <p:nvPr/>
        </p:nvCxnSpPr>
        <p:spPr>
          <a:xfrm rot="5400000">
            <a:off x="5527789" y="2898296"/>
            <a:ext cx="99575" cy="2"/>
          </a:xfrm>
          <a:prstGeom prst="bentConnector3">
            <a:avLst>
              <a:gd name="adj1" fmla="val -267879"/>
            </a:avLst>
          </a:prstGeom>
          <a:ln w="6350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Овал 96">
            <a:extLst>
              <a:ext uri="{FF2B5EF4-FFF2-40B4-BE49-F238E27FC236}">
                <a16:creationId xmlns:a16="http://schemas.microsoft.com/office/drawing/2014/main" id="{E9FDD5D9-642D-AF76-5151-8B4CAD77845D}"/>
              </a:ext>
            </a:extLst>
          </p:cNvPr>
          <p:cNvSpPr/>
          <p:nvPr/>
        </p:nvSpPr>
        <p:spPr>
          <a:xfrm>
            <a:off x="2394168" y="427883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544A067-0F22-43F9-2524-42874F4EB6D5}"/>
              </a:ext>
            </a:extLst>
          </p:cNvPr>
          <p:cNvSpPr txBox="1"/>
          <p:nvPr/>
        </p:nvSpPr>
        <p:spPr>
          <a:xfrm>
            <a:off x="2223756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2022</a:t>
            </a: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09CEE88-CA58-6E3C-6D26-2860D2F683DC}"/>
              </a:ext>
            </a:extLst>
          </p:cNvPr>
          <p:cNvSpPr/>
          <p:nvPr/>
        </p:nvSpPr>
        <p:spPr>
          <a:xfrm>
            <a:off x="3561632" y="427883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90837B5-8E90-AFA3-0218-F369D6F60B46}"/>
              </a:ext>
            </a:extLst>
          </p:cNvPr>
          <p:cNvSpPr txBox="1"/>
          <p:nvPr/>
        </p:nvSpPr>
        <p:spPr>
          <a:xfrm>
            <a:off x="3391220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latin typeface="Montserrat Medium" panose="00000600000000000000" pitchFamily="2" charset="-52"/>
              </a:rPr>
              <a:t>2023</a:t>
            </a: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C7364A75-8086-6E41-60C1-371FE3B50BA8}"/>
              </a:ext>
            </a:extLst>
          </p:cNvPr>
          <p:cNvSpPr/>
          <p:nvPr/>
        </p:nvSpPr>
        <p:spPr>
          <a:xfrm>
            <a:off x="5415868" y="427883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601DAE1-E8A7-CCB8-2A0D-C04EA430B35B}"/>
              </a:ext>
            </a:extLst>
          </p:cNvPr>
          <p:cNvSpPr txBox="1"/>
          <p:nvPr/>
        </p:nvSpPr>
        <p:spPr>
          <a:xfrm>
            <a:off x="5245456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latin typeface="Montserrat Medium" panose="00000600000000000000" pitchFamily="2" charset="-52"/>
              </a:rPr>
              <a:t>2024</a:t>
            </a: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A6AC768-5CEE-06CA-DC64-67C5809FA2B2}"/>
              </a:ext>
            </a:extLst>
          </p:cNvPr>
          <p:cNvCxnSpPr>
            <a:cxnSpLocks/>
          </p:cNvCxnSpPr>
          <p:nvPr/>
        </p:nvCxnSpPr>
        <p:spPr>
          <a:xfrm>
            <a:off x="7049797" y="3470985"/>
            <a:ext cx="1473" cy="7973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Овал 103">
            <a:extLst>
              <a:ext uri="{FF2B5EF4-FFF2-40B4-BE49-F238E27FC236}">
                <a16:creationId xmlns:a16="http://schemas.microsoft.com/office/drawing/2014/main" id="{DB78D18E-A245-E7C2-6242-7EC4CEEE91F5}"/>
              </a:ext>
            </a:extLst>
          </p:cNvPr>
          <p:cNvSpPr/>
          <p:nvPr/>
        </p:nvSpPr>
        <p:spPr>
          <a:xfrm>
            <a:off x="6887889" y="427883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7770D56-1482-C5F3-294C-18A99D1BCE76}"/>
              </a:ext>
            </a:extLst>
          </p:cNvPr>
          <p:cNvSpPr txBox="1"/>
          <p:nvPr/>
        </p:nvSpPr>
        <p:spPr>
          <a:xfrm>
            <a:off x="6717477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latin typeface="Montserrat Medium" panose="00000600000000000000" pitchFamily="2" charset="-52"/>
              </a:rPr>
              <a:t>2025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1DD858F5-0972-8807-EB2D-A0F9FD6E63CE}"/>
              </a:ext>
            </a:extLst>
          </p:cNvPr>
          <p:cNvSpPr/>
          <p:nvPr/>
        </p:nvSpPr>
        <p:spPr>
          <a:xfrm>
            <a:off x="8178289" y="427883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F4CA1D0-8D42-8DB5-8EB7-988AF5C8E7AD}"/>
              </a:ext>
            </a:extLst>
          </p:cNvPr>
          <p:cNvSpPr txBox="1"/>
          <p:nvPr/>
        </p:nvSpPr>
        <p:spPr>
          <a:xfrm>
            <a:off x="8007877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2030</a:t>
            </a: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C7ACAC30-7056-47CE-8202-8DB4C656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" y="1370855"/>
            <a:ext cx="2907377" cy="16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28">
            <a:extLst>
              <a:ext uri="{FF2B5EF4-FFF2-40B4-BE49-F238E27FC236}">
                <a16:creationId xmlns:a16="http://schemas.microsoft.com/office/drawing/2014/main" id="{7ABB6994-84A2-B57A-7637-147FD9449AAE}"/>
              </a:ext>
            </a:extLst>
          </p:cNvPr>
          <p:cNvSpPr/>
          <p:nvPr/>
        </p:nvSpPr>
        <p:spPr>
          <a:xfrm>
            <a:off x="3164772" y="3297157"/>
            <a:ext cx="1085251" cy="347657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E29E8-77A8-64C8-4398-87B3B537B1B9}"/>
              </a:ext>
            </a:extLst>
          </p:cNvPr>
          <p:cNvSpPr txBox="1"/>
          <p:nvPr/>
        </p:nvSpPr>
        <p:spPr>
          <a:xfrm>
            <a:off x="2880475" y="3063547"/>
            <a:ext cx="1679873" cy="55842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050" b="1" i="1" dirty="0">
                <a:latin typeface="Montserrat Black" panose="00000A00000000000000" pitchFamily="50" charset="-52"/>
              </a:rPr>
              <a:t>28,2 млн. шт.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98E8D42B-41E7-1700-1366-5BBC72CDC79B}"/>
              </a:ext>
            </a:extLst>
          </p:cNvPr>
          <p:cNvSpPr/>
          <p:nvPr/>
        </p:nvSpPr>
        <p:spPr>
          <a:xfrm>
            <a:off x="2015456" y="3608204"/>
            <a:ext cx="1085251" cy="347657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83CE4-B1AB-7875-7D8F-25ABA72DB262}"/>
              </a:ext>
            </a:extLst>
          </p:cNvPr>
          <p:cNvSpPr txBox="1"/>
          <p:nvPr/>
        </p:nvSpPr>
        <p:spPr>
          <a:xfrm>
            <a:off x="2101337" y="3659684"/>
            <a:ext cx="10374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19,5 млн. шт.</a:t>
            </a:r>
          </a:p>
        </p:txBody>
      </p:sp>
      <p:sp>
        <p:nvSpPr>
          <p:cNvPr id="14" name="Прямоугольник: скругленные углы 28">
            <a:extLst>
              <a:ext uri="{FF2B5EF4-FFF2-40B4-BE49-F238E27FC236}">
                <a16:creationId xmlns:a16="http://schemas.microsoft.com/office/drawing/2014/main" id="{F62D503D-262A-5D8D-7D04-2B6961B7FA18}"/>
              </a:ext>
            </a:extLst>
          </p:cNvPr>
          <p:cNvSpPr/>
          <p:nvPr/>
        </p:nvSpPr>
        <p:spPr>
          <a:xfrm>
            <a:off x="899363" y="3836281"/>
            <a:ext cx="1085251" cy="347657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51338-5A61-5793-D3A0-1C00DA21C309}"/>
              </a:ext>
            </a:extLst>
          </p:cNvPr>
          <p:cNvSpPr txBox="1"/>
          <p:nvPr/>
        </p:nvSpPr>
        <p:spPr>
          <a:xfrm>
            <a:off x="979237" y="3882533"/>
            <a:ext cx="10438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10,3 млн. шт.</a:t>
            </a:r>
          </a:p>
        </p:txBody>
      </p:sp>
      <p:sp>
        <p:nvSpPr>
          <p:cNvPr id="4" name="Прямоугольник: скругленные углы 28">
            <a:extLst>
              <a:ext uri="{FF2B5EF4-FFF2-40B4-BE49-F238E27FC236}">
                <a16:creationId xmlns:a16="http://schemas.microsoft.com/office/drawing/2014/main" id="{6E2BDFEC-5494-3740-9580-CDAF29E8B639}"/>
              </a:ext>
            </a:extLst>
          </p:cNvPr>
          <p:cNvSpPr/>
          <p:nvPr/>
        </p:nvSpPr>
        <p:spPr>
          <a:xfrm>
            <a:off x="6514631" y="2485570"/>
            <a:ext cx="1085251" cy="347657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8850C-F36A-41A2-63F8-ECECC61A794F}"/>
              </a:ext>
            </a:extLst>
          </p:cNvPr>
          <p:cNvSpPr txBox="1"/>
          <p:nvPr/>
        </p:nvSpPr>
        <p:spPr>
          <a:xfrm>
            <a:off x="6260608" y="2236736"/>
            <a:ext cx="1679873" cy="55842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050" b="1" i="1" dirty="0">
                <a:latin typeface="Montserrat Black" panose="00000A00000000000000" pitchFamily="50" charset="-52"/>
              </a:rPr>
              <a:t>36,2 млн. шт.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6C133-1452-1548-BFA2-98F55742C038}"/>
              </a:ext>
            </a:extLst>
          </p:cNvPr>
          <p:cNvSpPr txBox="1"/>
          <p:nvPr/>
        </p:nvSpPr>
        <p:spPr>
          <a:xfrm>
            <a:off x="6709929" y="2106073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Montserrat Black" panose="00000A00000000000000" pitchFamily="50" charset="-52"/>
              </a:rPr>
              <a:t>+5%</a:t>
            </a:r>
          </a:p>
        </p:txBody>
      </p:sp>
    </p:spTree>
    <p:extLst>
      <p:ext uri="{BB962C8B-B14F-4D97-AF65-F5344CB8AC3E}">
        <p14:creationId xmlns:p14="http://schemas.microsoft.com/office/powerpoint/2010/main" val="288038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79ED71-1C2C-B40E-83A2-9C67C0F60314}"/>
              </a:ext>
            </a:extLst>
          </p:cNvPr>
          <p:cNvSpPr/>
          <p:nvPr/>
        </p:nvSpPr>
        <p:spPr>
          <a:xfrm>
            <a:off x="5744717" y="0"/>
            <a:ext cx="3399473" cy="4744879"/>
          </a:xfrm>
          <a:custGeom>
            <a:avLst/>
            <a:gdLst/>
            <a:ahLst/>
            <a:cxnLst/>
            <a:rect l="l" t="t" r="r" b="b"/>
            <a:pathLst>
              <a:path w="4532630" h="6326505">
                <a:moveTo>
                  <a:pt x="4532376" y="0"/>
                </a:moveTo>
                <a:lnTo>
                  <a:pt x="1974216" y="0"/>
                </a:lnTo>
                <a:lnTo>
                  <a:pt x="1953417" y="9053"/>
                </a:lnTo>
                <a:lnTo>
                  <a:pt x="1911995" y="27780"/>
                </a:lnTo>
                <a:lnTo>
                  <a:pt x="1870880" y="47069"/>
                </a:lnTo>
                <a:lnTo>
                  <a:pt x="1830077" y="66913"/>
                </a:lnTo>
                <a:lnTo>
                  <a:pt x="1789590" y="87310"/>
                </a:lnTo>
                <a:lnTo>
                  <a:pt x="1749425" y="108253"/>
                </a:lnTo>
                <a:lnTo>
                  <a:pt x="1709586" y="129737"/>
                </a:lnTo>
                <a:lnTo>
                  <a:pt x="1670078" y="151759"/>
                </a:lnTo>
                <a:lnTo>
                  <a:pt x="1630905" y="174313"/>
                </a:lnTo>
                <a:lnTo>
                  <a:pt x="1592073" y="197394"/>
                </a:lnTo>
                <a:lnTo>
                  <a:pt x="1553587" y="220998"/>
                </a:lnTo>
                <a:lnTo>
                  <a:pt x="1515450" y="245119"/>
                </a:lnTo>
                <a:lnTo>
                  <a:pt x="1477668" y="269753"/>
                </a:lnTo>
                <a:lnTo>
                  <a:pt x="1440246" y="294895"/>
                </a:lnTo>
                <a:lnTo>
                  <a:pt x="1403189" y="320540"/>
                </a:lnTo>
                <a:lnTo>
                  <a:pt x="1366501" y="346684"/>
                </a:lnTo>
                <a:lnTo>
                  <a:pt x="1330187" y="373321"/>
                </a:lnTo>
                <a:lnTo>
                  <a:pt x="1294251" y="400446"/>
                </a:lnTo>
                <a:lnTo>
                  <a:pt x="1258699" y="428056"/>
                </a:lnTo>
                <a:lnTo>
                  <a:pt x="1223536" y="456144"/>
                </a:lnTo>
                <a:lnTo>
                  <a:pt x="1188766" y="484707"/>
                </a:lnTo>
                <a:lnTo>
                  <a:pt x="1154394" y="513739"/>
                </a:lnTo>
                <a:lnTo>
                  <a:pt x="1120424" y="543235"/>
                </a:lnTo>
                <a:lnTo>
                  <a:pt x="1086862" y="573191"/>
                </a:lnTo>
                <a:lnTo>
                  <a:pt x="1053713" y="603602"/>
                </a:lnTo>
                <a:lnTo>
                  <a:pt x="1020980" y="634463"/>
                </a:lnTo>
                <a:lnTo>
                  <a:pt x="988670" y="665769"/>
                </a:lnTo>
                <a:lnTo>
                  <a:pt x="956786" y="697515"/>
                </a:lnTo>
                <a:lnTo>
                  <a:pt x="925333" y="729697"/>
                </a:lnTo>
                <a:lnTo>
                  <a:pt x="894317" y="762310"/>
                </a:lnTo>
                <a:lnTo>
                  <a:pt x="863742" y="795348"/>
                </a:lnTo>
                <a:lnTo>
                  <a:pt x="833613" y="828807"/>
                </a:lnTo>
                <a:lnTo>
                  <a:pt x="803934" y="862683"/>
                </a:lnTo>
                <a:lnTo>
                  <a:pt x="774711" y="896969"/>
                </a:lnTo>
                <a:lnTo>
                  <a:pt x="745948" y="931663"/>
                </a:lnTo>
                <a:lnTo>
                  <a:pt x="717650" y="966758"/>
                </a:lnTo>
                <a:lnTo>
                  <a:pt x="689822" y="1002249"/>
                </a:lnTo>
                <a:lnTo>
                  <a:pt x="662468" y="1038133"/>
                </a:lnTo>
                <a:lnTo>
                  <a:pt x="635594" y="1074404"/>
                </a:lnTo>
                <a:lnTo>
                  <a:pt x="609204" y="1111057"/>
                </a:lnTo>
                <a:lnTo>
                  <a:pt x="583303" y="1148088"/>
                </a:lnTo>
                <a:lnTo>
                  <a:pt x="557895" y="1185491"/>
                </a:lnTo>
                <a:lnTo>
                  <a:pt x="532986" y="1223263"/>
                </a:lnTo>
                <a:lnTo>
                  <a:pt x="508580" y="1261397"/>
                </a:lnTo>
                <a:lnTo>
                  <a:pt x="484683" y="1299889"/>
                </a:lnTo>
                <a:lnTo>
                  <a:pt x="461298" y="1338735"/>
                </a:lnTo>
                <a:lnTo>
                  <a:pt x="438431" y="1377929"/>
                </a:lnTo>
                <a:lnTo>
                  <a:pt x="416086" y="1417467"/>
                </a:lnTo>
                <a:lnTo>
                  <a:pt x="394268" y="1457344"/>
                </a:lnTo>
                <a:lnTo>
                  <a:pt x="372983" y="1497555"/>
                </a:lnTo>
                <a:lnTo>
                  <a:pt x="352234" y="1538095"/>
                </a:lnTo>
                <a:lnTo>
                  <a:pt x="332027" y="1578959"/>
                </a:lnTo>
                <a:lnTo>
                  <a:pt x="312366" y="1620143"/>
                </a:lnTo>
                <a:lnTo>
                  <a:pt x="293257" y="1661641"/>
                </a:lnTo>
                <a:lnTo>
                  <a:pt x="274703" y="1703450"/>
                </a:lnTo>
                <a:lnTo>
                  <a:pt x="256710" y="1745563"/>
                </a:lnTo>
                <a:lnTo>
                  <a:pt x="239283" y="1787976"/>
                </a:lnTo>
                <a:lnTo>
                  <a:pt x="222426" y="1830685"/>
                </a:lnTo>
                <a:lnTo>
                  <a:pt x="206144" y="1873685"/>
                </a:lnTo>
                <a:lnTo>
                  <a:pt x="190441" y="1916970"/>
                </a:lnTo>
                <a:lnTo>
                  <a:pt x="175324" y="1960535"/>
                </a:lnTo>
                <a:lnTo>
                  <a:pt x="160796" y="2004377"/>
                </a:lnTo>
                <a:lnTo>
                  <a:pt x="146862" y="2048490"/>
                </a:lnTo>
                <a:lnTo>
                  <a:pt x="133527" y="2092870"/>
                </a:lnTo>
                <a:lnTo>
                  <a:pt x="120796" y="2137511"/>
                </a:lnTo>
                <a:lnTo>
                  <a:pt x="108674" y="2182408"/>
                </a:lnTo>
                <a:lnTo>
                  <a:pt x="97165" y="2227558"/>
                </a:lnTo>
                <a:lnTo>
                  <a:pt x="86274" y="2272954"/>
                </a:lnTo>
                <a:lnTo>
                  <a:pt x="76007" y="2318593"/>
                </a:lnTo>
                <a:lnTo>
                  <a:pt x="66366" y="2364469"/>
                </a:lnTo>
                <a:lnTo>
                  <a:pt x="57359" y="2410578"/>
                </a:lnTo>
                <a:lnTo>
                  <a:pt x="48989" y="2456914"/>
                </a:lnTo>
                <a:lnTo>
                  <a:pt x="41261" y="2503473"/>
                </a:lnTo>
                <a:lnTo>
                  <a:pt x="34179" y="2550250"/>
                </a:lnTo>
                <a:lnTo>
                  <a:pt x="27750" y="2597240"/>
                </a:lnTo>
                <a:lnTo>
                  <a:pt x="21977" y="2644439"/>
                </a:lnTo>
                <a:lnTo>
                  <a:pt x="16865" y="2691841"/>
                </a:lnTo>
                <a:lnTo>
                  <a:pt x="12419" y="2739442"/>
                </a:lnTo>
                <a:lnTo>
                  <a:pt x="8644" y="2787237"/>
                </a:lnTo>
                <a:lnTo>
                  <a:pt x="5545" y="2835221"/>
                </a:lnTo>
                <a:lnTo>
                  <a:pt x="3126" y="2883389"/>
                </a:lnTo>
                <a:lnTo>
                  <a:pt x="1392" y="2931736"/>
                </a:lnTo>
                <a:lnTo>
                  <a:pt x="348" y="2980258"/>
                </a:lnTo>
                <a:lnTo>
                  <a:pt x="0" y="3028950"/>
                </a:lnTo>
                <a:lnTo>
                  <a:pt x="348" y="3077641"/>
                </a:lnTo>
                <a:lnTo>
                  <a:pt x="1392" y="3126163"/>
                </a:lnTo>
                <a:lnTo>
                  <a:pt x="3126" y="3174510"/>
                </a:lnTo>
                <a:lnTo>
                  <a:pt x="5545" y="3222678"/>
                </a:lnTo>
                <a:lnTo>
                  <a:pt x="8644" y="3270662"/>
                </a:lnTo>
                <a:lnTo>
                  <a:pt x="12419" y="3318457"/>
                </a:lnTo>
                <a:lnTo>
                  <a:pt x="16865" y="3366058"/>
                </a:lnTo>
                <a:lnTo>
                  <a:pt x="21977" y="3413460"/>
                </a:lnTo>
                <a:lnTo>
                  <a:pt x="27750" y="3460659"/>
                </a:lnTo>
                <a:lnTo>
                  <a:pt x="34179" y="3507649"/>
                </a:lnTo>
                <a:lnTo>
                  <a:pt x="41261" y="3554426"/>
                </a:lnTo>
                <a:lnTo>
                  <a:pt x="48989" y="3600985"/>
                </a:lnTo>
                <a:lnTo>
                  <a:pt x="57359" y="3647321"/>
                </a:lnTo>
                <a:lnTo>
                  <a:pt x="66366" y="3693430"/>
                </a:lnTo>
                <a:lnTo>
                  <a:pt x="76007" y="3739306"/>
                </a:lnTo>
                <a:lnTo>
                  <a:pt x="86274" y="3784945"/>
                </a:lnTo>
                <a:lnTo>
                  <a:pt x="97165" y="3830341"/>
                </a:lnTo>
                <a:lnTo>
                  <a:pt x="108674" y="3875491"/>
                </a:lnTo>
                <a:lnTo>
                  <a:pt x="120796" y="3920388"/>
                </a:lnTo>
                <a:lnTo>
                  <a:pt x="133527" y="3965029"/>
                </a:lnTo>
                <a:lnTo>
                  <a:pt x="146862" y="4009409"/>
                </a:lnTo>
                <a:lnTo>
                  <a:pt x="160796" y="4053522"/>
                </a:lnTo>
                <a:lnTo>
                  <a:pt x="175324" y="4097364"/>
                </a:lnTo>
                <a:lnTo>
                  <a:pt x="190441" y="4140929"/>
                </a:lnTo>
                <a:lnTo>
                  <a:pt x="206144" y="4184214"/>
                </a:lnTo>
                <a:lnTo>
                  <a:pt x="222426" y="4227214"/>
                </a:lnTo>
                <a:lnTo>
                  <a:pt x="239283" y="4269923"/>
                </a:lnTo>
                <a:lnTo>
                  <a:pt x="256710" y="4312336"/>
                </a:lnTo>
                <a:lnTo>
                  <a:pt x="274703" y="4354449"/>
                </a:lnTo>
                <a:lnTo>
                  <a:pt x="293257" y="4396258"/>
                </a:lnTo>
                <a:lnTo>
                  <a:pt x="312366" y="4437756"/>
                </a:lnTo>
                <a:lnTo>
                  <a:pt x="332027" y="4478940"/>
                </a:lnTo>
                <a:lnTo>
                  <a:pt x="352234" y="4519804"/>
                </a:lnTo>
                <a:lnTo>
                  <a:pt x="372983" y="4560344"/>
                </a:lnTo>
                <a:lnTo>
                  <a:pt x="394268" y="4600555"/>
                </a:lnTo>
                <a:lnTo>
                  <a:pt x="416086" y="4640432"/>
                </a:lnTo>
                <a:lnTo>
                  <a:pt x="438431" y="4679970"/>
                </a:lnTo>
                <a:lnTo>
                  <a:pt x="461298" y="4719164"/>
                </a:lnTo>
                <a:lnTo>
                  <a:pt x="484683" y="4758010"/>
                </a:lnTo>
                <a:lnTo>
                  <a:pt x="508580" y="4796502"/>
                </a:lnTo>
                <a:lnTo>
                  <a:pt x="532986" y="4834636"/>
                </a:lnTo>
                <a:lnTo>
                  <a:pt x="557895" y="4872408"/>
                </a:lnTo>
                <a:lnTo>
                  <a:pt x="583303" y="4909811"/>
                </a:lnTo>
                <a:lnTo>
                  <a:pt x="609204" y="4946842"/>
                </a:lnTo>
                <a:lnTo>
                  <a:pt x="635594" y="4983495"/>
                </a:lnTo>
                <a:lnTo>
                  <a:pt x="662468" y="5019766"/>
                </a:lnTo>
                <a:lnTo>
                  <a:pt x="689822" y="5055650"/>
                </a:lnTo>
                <a:lnTo>
                  <a:pt x="717650" y="5091141"/>
                </a:lnTo>
                <a:lnTo>
                  <a:pt x="745948" y="5126236"/>
                </a:lnTo>
                <a:lnTo>
                  <a:pt x="774711" y="5160930"/>
                </a:lnTo>
                <a:lnTo>
                  <a:pt x="803934" y="5195216"/>
                </a:lnTo>
                <a:lnTo>
                  <a:pt x="833613" y="5229092"/>
                </a:lnTo>
                <a:lnTo>
                  <a:pt x="863742" y="5262551"/>
                </a:lnTo>
                <a:lnTo>
                  <a:pt x="894317" y="5295589"/>
                </a:lnTo>
                <a:lnTo>
                  <a:pt x="925333" y="5328202"/>
                </a:lnTo>
                <a:lnTo>
                  <a:pt x="956786" y="5360384"/>
                </a:lnTo>
                <a:lnTo>
                  <a:pt x="988670" y="5392130"/>
                </a:lnTo>
                <a:lnTo>
                  <a:pt x="1020980" y="5423436"/>
                </a:lnTo>
                <a:lnTo>
                  <a:pt x="1053713" y="5454297"/>
                </a:lnTo>
                <a:lnTo>
                  <a:pt x="1086862" y="5484708"/>
                </a:lnTo>
                <a:lnTo>
                  <a:pt x="1120424" y="5514664"/>
                </a:lnTo>
                <a:lnTo>
                  <a:pt x="1154394" y="5544160"/>
                </a:lnTo>
                <a:lnTo>
                  <a:pt x="1188766" y="5573192"/>
                </a:lnTo>
                <a:lnTo>
                  <a:pt x="1223536" y="5601755"/>
                </a:lnTo>
                <a:lnTo>
                  <a:pt x="1258699" y="5629843"/>
                </a:lnTo>
                <a:lnTo>
                  <a:pt x="1294251" y="5657453"/>
                </a:lnTo>
                <a:lnTo>
                  <a:pt x="1330187" y="5684578"/>
                </a:lnTo>
                <a:lnTo>
                  <a:pt x="1366501" y="5711215"/>
                </a:lnTo>
                <a:lnTo>
                  <a:pt x="1403189" y="5737359"/>
                </a:lnTo>
                <a:lnTo>
                  <a:pt x="1440246" y="5763004"/>
                </a:lnTo>
                <a:lnTo>
                  <a:pt x="1477668" y="5788146"/>
                </a:lnTo>
                <a:lnTo>
                  <a:pt x="1515450" y="5812780"/>
                </a:lnTo>
                <a:lnTo>
                  <a:pt x="1553587" y="5836901"/>
                </a:lnTo>
                <a:lnTo>
                  <a:pt x="1592073" y="5860505"/>
                </a:lnTo>
                <a:lnTo>
                  <a:pt x="1630905" y="5883586"/>
                </a:lnTo>
                <a:lnTo>
                  <a:pt x="1670078" y="5906140"/>
                </a:lnTo>
                <a:lnTo>
                  <a:pt x="1709586" y="5928162"/>
                </a:lnTo>
                <a:lnTo>
                  <a:pt x="1749425" y="5949646"/>
                </a:lnTo>
                <a:lnTo>
                  <a:pt x="1789590" y="5970589"/>
                </a:lnTo>
                <a:lnTo>
                  <a:pt x="1830077" y="5990986"/>
                </a:lnTo>
                <a:lnTo>
                  <a:pt x="1870880" y="6010830"/>
                </a:lnTo>
                <a:lnTo>
                  <a:pt x="1911995" y="6030119"/>
                </a:lnTo>
                <a:lnTo>
                  <a:pt x="1953417" y="6048846"/>
                </a:lnTo>
                <a:lnTo>
                  <a:pt x="1995142" y="6067008"/>
                </a:lnTo>
                <a:lnTo>
                  <a:pt x="2037163" y="6084598"/>
                </a:lnTo>
                <a:lnTo>
                  <a:pt x="2079478" y="6101613"/>
                </a:lnTo>
                <a:lnTo>
                  <a:pt x="2122080" y="6118048"/>
                </a:lnTo>
                <a:lnTo>
                  <a:pt x="2164966" y="6133897"/>
                </a:lnTo>
                <a:lnTo>
                  <a:pt x="2208129" y="6149156"/>
                </a:lnTo>
                <a:lnTo>
                  <a:pt x="2251567" y="6163820"/>
                </a:lnTo>
                <a:lnTo>
                  <a:pt x="2295272" y="6177885"/>
                </a:lnTo>
                <a:lnTo>
                  <a:pt x="2339242" y="6191344"/>
                </a:lnTo>
                <a:lnTo>
                  <a:pt x="2383471" y="6204194"/>
                </a:lnTo>
                <a:lnTo>
                  <a:pt x="2427955" y="6216430"/>
                </a:lnTo>
                <a:lnTo>
                  <a:pt x="2472688" y="6228047"/>
                </a:lnTo>
                <a:lnTo>
                  <a:pt x="2517665" y="6239040"/>
                </a:lnTo>
                <a:lnTo>
                  <a:pt x="2562883" y="6249404"/>
                </a:lnTo>
                <a:lnTo>
                  <a:pt x="2608336" y="6259134"/>
                </a:lnTo>
                <a:lnTo>
                  <a:pt x="2654019" y="6268226"/>
                </a:lnTo>
                <a:lnTo>
                  <a:pt x="2699928" y="6276675"/>
                </a:lnTo>
                <a:lnTo>
                  <a:pt x="2746058" y="6284476"/>
                </a:lnTo>
                <a:lnTo>
                  <a:pt x="2792404" y="6291623"/>
                </a:lnTo>
                <a:lnTo>
                  <a:pt x="2838961" y="6298113"/>
                </a:lnTo>
                <a:lnTo>
                  <a:pt x="2885725" y="6303940"/>
                </a:lnTo>
                <a:lnTo>
                  <a:pt x="2932690" y="6309100"/>
                </a:lnTo>
                <a:lnTo>
                  <a:pt x="2979853" y="6313587"/>
                </a:lnTo>
                <a:lnTo>
                  <a:pt x="3027207" y="6317398"/>
                </a:lnTo>
                <a:lnTo>
                  <a:pt x="3074749" y="6320526"/>
                </a:lnTo>
                <a:lnTo>
                  <a:pt x="3122473" y="6322968"/>
                </a:lnTo>
                <a:lnTo>
                  <a:pt x="3170375" y="6324718"/>
                </a:lnTo>
                <a:lnTo>
                  <a:pt x="3218450" y="6325771"/>
                </a:lnTo>
                <a:lnTo>
                  <a:pt x="3266694" y="6326124"/>
                </a:lnTo>
                <a:lnTo>
                  <a:pt x="3314937" y="6325771"/>
                </a:lnTo>
                <a:lnTo>
                  <a:pt x="3363012" y="6324718"/>
                </a:lnTo>
                <a:lnTo>
                  <a:pt x="3410914" y="6322968"/>
                </a:lnTo>
                <a:lnTo>
                  <a:pt x="3458638" y="6320526"/>
                </a:lnTo>
                <a:lnTo>
                  <a:pt x="3506180" y="6317398"/>
                </a:lnTo>
                <a:lnTo>
                  <a:pt x="3553534" y="6313587"/>
                </a:lnTo>
                <a:lnTo>
                  <a:pt x="3600697" y="6309100"/>
                </a:lnTo>
                <a:lnTo>
                  <a:pt x="3647662" y="6303940"/>
                </a:lnTo>
                <a:lnTo>
                  <a:pt x="3694426" y="6298113"/>
                </a:lnTo>
                <a:lnTo>
                  <a:pt x="3740983" y="6291623"/>
                </a:lnTo>
                <a:lnTo>
                  <a:pt x="3787329" y="6284476"/>
                </a:lnTo>
                <a:lnTo>
                  <a:pt x="3833459" y="6276675"/>
                </a:lnTo>
                <a:lnTo>
                  <a:pt x="3879368" y="6268226"/>
                </a:lnTo>
                <a:lnTo>
                  <a:pt x="3925051" y="6259134"/>
                </a:lnTo>
                <a:lnTo>
                  <a:pt x="3970504" y="6249404"/>
                </a:lnTo>
                <a:lnTo>
                  <a:pt x="4015722" y="6239040"/>
                </a:lnTo>
                <a:lnTo>
                  <a:pt x="4060699" y="6228047"/>
                </a:lnTo>
                <a:lnTo>
                  <a:pt x="4105432" y="6216430"/>
                </a:lnTo>
                <a:lnTo>
                  <a:pt x="4149916" y="6204194"/>
                </a:lnTo>
                <a:lnTo>
                  <a:pt x="4194145" y="6191344"/>
                </a:lnTo>
                <a:lnTo>
                  <a:pt x="4238115" y="6177885"/>
                </a:lnTo>
                <a:lnTo>
                  <a:pt x="4281820" y="6163820"/>
                </a:lnTo>
                <a:lnTo>
                  <a:pt x="4325258" y="6149156"/>
                </a:lnTo>
                <a:lnTo>
                  <a:pt x="4368421" y="6133897"/>
                </a:lnTo>
                <a:lnTo>
                  <a:pt x="4411307" y="6118048"/>
                </a:lnTo>
                <a:lnTo>
                  <a:pt x="4453909" y="6101613"/>
                </a:lnTo>
                <a:lnTo>
                  <a:pt x="4496224" y="6084598"/>
                </a:lnTo>
                <a:lnTo>
                  <a:pt x="4532376" y="6069465"/>
                </a:lnTo>
                <a:lnTo>
                  <a:pt x="45323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3" name="object 13">
            <a:extLst>
              <a:ext uri="{FF2B5EF4-FFF2-40B4-BE49-F238E27FC236}">
                <a16:creationId xmlns:a16="http://schemas.microsoft.com/office/drawing/2014/main" id="{70EC27FB-5F94-24A6-4A29-D00D61F7A2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632" y="1952245"/>
            <a:ext cx="638937" cy="638936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892CD23F-26FD-7F90-D804-69CE180C84E3}"/>
              </a:ext>
            </a:extLst>
          </p:cNvPr>
          <p:cNvSpPr txBox="1"/>
          <p:nvPr/>
        </p:nvSpPr>
        <p:spPr>
          <a:xfrm>
            <a:off x="7047547" y="1423797"/>
            <a:ext cx="1869758" cy="1660069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>
              <a:lnSpc>
                <a:spcPts val="1350"/>
              </a:lnSpc>
              <a:spcBef>
                <a:spcPts val="344"/>
              </a:spcBef>
            </a:pP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1350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350" spc="-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лет</a:t>
            </a:r>
            <a:r>
              <a:rPr sz="1350" spc="-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38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возможность</a:t>
            </a:r>
            <a:r>
              <a:rPr sz="1350" spc="15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выкупить </a:t>
            </a:r>
            <a:r>
              <a:rPr sz="1350" spc="-38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1350" spc="-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Tahoma"/>
                <a:cs typeface="Tahoma"/>
              </a:rPr>
              <a:t>10% </a:t>
            </a:r>
            <a:r>
              <a:rPr sz="1350" spc="38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350" spc="-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расчетной</a:t>
            </a:r>
            <a:endParaRPr sz="1350" dirty="0">
              <a:latin typeface="Tahoma"/>
              <a:cs typeface="Tahoma"/>
            </a:endParaRPr>
          </a:p>
          <a:p>
            <a:pPr marL="9525">
              <a:lnSpc>
                <a:spcPts val="1350"/>
              </a:lnSpc>
            </a:pP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стоимости</a:t>
            </a:r>
            <a:endParaRPr sz="1350" dirty="0">
              <a:latin typeface="Tahoma"/>
              <a:cs typeface="Tahoma"/>
            </a:endParaRPr>
          </a:p>
          <a:p>
            <a:pPr marL="9525" marR="3810">
              <a:lnSpc>
                <a:spcPts val="1350"/>
              </a:lnSpc>
              <a:spcBef>
                <a:spcPts val="1350"/>
              </a:spcBef>
            </a:pP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1350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350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лет</a:t>
            </a:r>
            <a:r>
              <a:rPr sz="1350" spc="3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38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возможность</a:t>
            </a:r>
            <a:r>
              <a:rPr sz="1350" spc="15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выкупить </a:t>
            </a:r>
            <a:r>
              <a:rPr sz="1350" spc="-38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1350" spc="-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109" dirty="0">
                <a:solidFill>
                  <a:srgbClr val="FFFFFF"/>
                </a:solidFill>
                <a:latin typeface="Tahoma"/>
                <a:cs typeface="Tahoma"/>
              </a:rPr>
              <a:t>1%</a:t>
            </a:r>
            <a:r>
              <a:rPr sz="1350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38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расчетной</a:t>
            </a:r>
            <a:endParaRPr sz="1350" dirty="0">
              <a:latin typeface="Tahoma"/>
              <a:cs typeface="Tahoma"/>
            </a:endParaRPr>
          </a:p>
          <a:p>
            <a:pPr marL="9525">
              <a:lnSpc>
                <a:spcPts val="1350"/>
              </a:lnSpc>
            </a:pP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стоимости</a:t>
            </a:r>
            <a:endParaRPr sz="1350" dirty="0">
              <a:latin typeface="Tahoma"/>
              <a:cs typeface="Tahoma"/>
            </a:endParaRPr>
          </a:p>
        </p:txBody>
      </p:sp>
      <p:pic>
        <p:nvPicPr>
          <p:cNvPr id="6" name="object 10">
            <a:extLst>
              <a:ext uri="{FF2B5EF4-FFF2-40B4-BE49-F238E27FC236}">
                <a16:creationId xmlns:a16="http://schemas.microsoft.com/office/drawing/2014/main" id="{E5550372-9CD3-BE7C-169A-3DCC415DE22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8150" y="2440305"/>
            <a:ext cx="5665850" cy="2703193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BB5A309-DB83-1CB0-CF07-28BE74A83112}"/>
              </a:ext>
            </a:extLst>
          </p:cNvPr>
          <p:cNvSpPr txBox="1"/>
          <p:nvPr/>
        </p:nvSpPr>
        <p:spPr>
          <a:xfrm>
            <a:off x="2011282" y="3647303"/>
            <a:ext cx="1112996" cy="7713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4950" b="1" spc="-19" dirty="0">
                <a:solidFill>
                  <a:srgbClr val="FF0000"/>
                </a:solidFill>
                <a:latin typeface="Yu Gothic"/>
                <a:cs typeface="Yu Gothic"/>
              </a:rPr>
              <a:t>300</a:t>
            </a:r>
            <a:endParaRPr sz="4950" dirty="0">
              <a:solidFill>
                <a:srgbClr val="FF0000"/>
              </a:solidFill>
              <a:latin typeface="Yu Gothic"/>
              <a:cs typeface="Yu Gothic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4B38765-4069-B67B-5B9A-C73114AD1AAC}"/>
              </a:ext>
            </a:extLst>
          </p:cNvPr>
          <p:cNvSpPr txBox="1"/>
          <p:nvPr/>
        </p:nvSpPr>
        <p:spPr>
          <a:xfrm>
            <a:off x="2158973" y="4364383"/>
            <a:ext cx="65865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 err="1">
                <a:solidFill>
                  <a:srgbClr val="FF0000"/>
                </a:solidFill>
                <a:latin typeface="Tahoma"/>
                <a:cs typeface="Tahoma"/>
              </a:rPr>
              <a:t>квартир</a:t>
            </a:r>
            <a:endParaRPr sz="1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D21FBCC-3F7D-1246-5B0F-0ECA711F0B21}"/>
              </a:ext>
            </a:extLst>
          </p:cNvPr>
          <p:cNvSpPr txBox="1"/>
          <p:nvPr/>
        </p:nvSpPr>
        <p:spPr>
          <a:xfrm>
            <a:off x="645377" y="3658257"/>
            <a:ext cx="749141" cy="7713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4950" b="1" spc="-19" dirty="0">
                <a:solidFill>
                  <a:srgbClr val="FF0000"/>
                </a:solidFill>
                <a:latin typeface="Yu Gothic"/>
                <a:cs typeface="Yu Gothic"/>
              </a:rPr>
              <a:t>40</a:t>
            </a:r>
            <a:endParaRPr sz="4950" dirty="0">
              <a:solidFill>
                <a:srgbClr val="FF0000"/>
              </a:solidFill>
              <a:latin typeface="Yu Gothic"/>
              <a:cs typeface="Yu Gothic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7F64BA9-F6A9-56CD-F036-7D125CBF22AE}"/>
              </a:ext>
            </a:extLst>
          </p:cNvPr>
          <p:cNvSpPr txBox="1"/>
          <p:nvPr/>
        </p:nvSpPr>
        <p:spPr>
          <a:xfrm>
            <a:off x="720586" y="4364383"/>
            <a:ext cx="46767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solidFill>
                  <a:srgbClr val="FF0000"/>
                </a:solidFill>
                <a:latin typeface="Tahoma"/>
                <a:cs typeface="Tahoma"/>
              </a:rPr>
              <a:t>домов</a:t>
            </a:r>
            <a:endParaRPr sz="120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CE49549-DF93-177A-7BEE-FB46ABDF7ACF}"/>
              </a:ext>
            </a:extLst>
          </p:cNvPr>
          <p:cNvSpPr/>
          <p:nvPr/>
        </p:nvSpPr>
        <p:spPr>
          <a:xfrm>
            <a:off x="489509" y="4699160"/>
            <a:ext cx="2853331" cy="45719"/>
          </a:xfrm>
          <a:custGeom>
            <a:avLst/>
            <a:gdLst/>
            <a:ahLst/>
            <a:cxnLst/>
            <a:rect l="l" t="t" r="r" b="b"/>
            <a:pathLst>
              <a:path w="3742690" h="100329">
                <a:moveTo>
                  <a:pt x="37845" y="24130"/>
                </a:moveTo>
                <a:lnTo>
                  <a:pt x="23035" y="27283"/>
                </a:lnTo>
                <a:lnTo>
                  <a:pt x="10979" y="35544"/>
                </a:lnTo>
                <a:lnTo>
                  <a:pt x="2895" y="47686"/>
                </a:lnTo>
                <a:lnTo>
                  <a:pt x="99" y="61976"/>
                </a:lnTo>
                <a:lnTo>
                  <a:pt x="0" y="62484"/>
                </a:lnTo>
                <a:lnTo>
                  <a:pt x="2991" y="76844"/>
                </a:lnTo>
                <a:lnTo>
                  <a:pt x="3092" y="77327"/>
                </a:lnTo>
                <a:lnTo>
                  <a:pt x="11337" y="89407"/>
                </a:lnTo>
                <a:lnTo>
                  <a:pt x="23502" y="97488"/>
                </a:lnTo>
                <a:lnTo>
                  <a:pt x="38353" y="100330"/>
                </a:lnTo>
                <a:lnTo>
                  <a:pt x="53164" y="97248"/>
                </a:lnTo>
                <a:lnTo>
                  <a:pt x="65220" y="89011"/>
                </a:lnTo>
                <a:lnTo>
                  <a:pt x="73304" y="76844"/>
                </a:lnTo>
                <a:lnTo>
                  <a:pt x="74914" y="68580"/>
                </a:lnTo>
                <a:lnTo>
                  <a:pt x="38138" y="68580"/>
                </a:lnTo>
                <a:lnTo>
                  <a:pt x="38061" y="55880"/>
                </a:lnTo>
                <a:lnTo>
                  <a:pt x="74873" y="55637"/>
                </a:lnTo>
                <a:lnTo>
                  <a:pt x="73208" y="47686"/>
                </a:lnTo>
                <a:lnTo>
                  <a:pt x="73107" y="47204"/>
                </a:lnTo>
                <a:lnTo>
                  <a:pt x="64862" y="35147"/>
                </a:lnTo>
                <a:lnTo>
                  <a:pt x="52697" y="27043"/>
                </a:lnTo>
                <a:lnTo>
                  <a:pt x="37845" y="24130"/>
                </a:lnTo>
                <a:close/>
              </a:path>
              <a:path w="3742690" h="100329">
                <a:moveTo>
                  <a:pt x="3741393" y="31750"/>
                </a:moveTo>
                <a:lnTo>
                  <a:pt x="3704463" y="31750"/>
                </a:lnTo>
                <a:lnTo>
                  <a:pt x="3704590" y="44450"/>
                </a:lnTo>
                <a:lnTo>
                  <a:pt x="3667807" y="44692"/>
                </a:lnTo>
                <a:lnTo>
                  <a:pt x="3704843" y="76200"/>
                </a:lnTo>
                <a:lnTo>
                  <a:pt x="3719615" y="73118"/>
                </a:lnTo>
                <a:lnTo>
                  <a:pt x="3731672" y="64881"/>
                </a:lnTo>
                <a:lnTo>
                  <a:pt x="3739776" y="52714"/>
                </a:lnTo>
                <a:lnTo>
                  <a:pt x="3742590" y="38354"/>
                </a:lnTo>
                <a:lnTo>
                  <a:pt x="3742690" y="37846"/>
                </a:lnTo>
                <a:lnTo>
                  <a:pt x="3741444" y="31991"/>
                </a:lnTo>
                <a:lnTo>
                  <a:pt x="3741393" y="31750"/>
                </a:lnTo>
                <a:close/>
              </a:path>
              <a:path w="3742690" h="100329">
                <a:moveTo>
                  <a:pt x="74873" y="55637"/>
                </a:moveTo>
                <a:lnTo>
                  <a:pt x="38061" y="55880"/>
                </a:lnTo>
                <a:lnTo>
                  <a:pt x="38138" y="68580"/>
                </a:lnTo>
                <a:lnTo>
                  <a:pt x="74961" y="68337"/>
                </a:lnTo>
                <a:lnTo>
                  <a:pt x="76101" y="62484"/>
                </a:lnTo>
                <a:lnTo>
                  <a:pt x="76200" y="61976"/>
                </a:lnTo>
                <a:lnTo>
                  <a:pt x="74923" y="55880"/>
                </a:lnTo>
                <a:lnTo>
                  <a:pt x="74873" y="55637"/>
                </a:lnTo>
                <a:close/>
              </a:path>
              <a:path w="3742690" h="100329">
                <a:moveTo>
                  <a:pt x="74961" y="68337"/>
                </a:moveTo>
                <a:lnTo>
                  <a:pt x="38138" y="68580"/>
                </a:lnTo>
                <a:lnTo>
                  <a:pt x="74914" y="68580"/>
                </a:lnTo>
                <a:lnTo>
                  <a:pt x="74961" y="68337"/>
                </a:lnTo>
                <a:close/>
              </a:path>
              <a:path w="3742690" h="100329">
                <a:moveTo>
                  <a:pt x="3667705" y="31991"/>
                </a:moveTo>
                <a:lnTo>
                  <a:pt x="74873" y="55637"/>
                </a:lnTo>
                <a:lnTo>
                  <a:pt x="76200" y="61976"/>
                </a:lnTo>
                <a:lnTo>
                  <a:pt x="74961" y="68337"/>
                </a:lnTo>
                <a:lnTo>
                  <a:pt x="3667807" y="44692"/>
                </a:lnTo>
                <a:lnTo>
                  <a:pt x="3666490" y="38354"/>
                </a:lnTo>
                <a:lnTo>
                  <a:pt x="3667705" y="31991"/>
                </a:lnTo>
                <a:close/>
              </a:path>
              <a:path w="3742690" h="100329">
                <a:moveTo>
                  <a:pt x="3704463" y="31750"/>
                </a:moveTo>
                <a:lnTo>
                  <a:pt x="3667705" y="31991"/>
                </a:lnTo>
                <a:lnTo>
                  <a:pt x="3666587" y="37846"/>
                </a:lnTo>
                <a:lnTo>
                  <a:pt x="3666490" y="38354"/>
                </a:lnTo>
                <a:lnTo>
                  <a:pt x="3667757" y="44450"/>
                </a:lnTo>
                <a:lnTo>
                  <a:pt x="3667807" y="44692"/>
                </a:lnTo>
                <a:lnTo>
                  <a:pt x="3704590" y="44450"/>
                </a:lnTo>
                <a:lnTo>
                  <a:pt x="3704463" y="31750"/>
                </a:lnTo>
                <a:close/>
              </a:path>
              <a:path w="3742690" h="100329">
                <a:moveTo>
                  <a:pt x="3704335" y="0"/>
                </a:moveTo>
                <a:lnTo>
                  <a:pt x="3669331" y="23485"/>
                </a:lnTo>
                <a:lnTo>
                  <a:pt x="3667705" y="31991"/>
                </a:lnTo>
                <a:lnTo>
                  <a:pt x="3741393" y="31750"/>
                </a:lnTo>
                <a:lnTo>
                  <a:pt x="37043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50" dirty="0">
              <a:solidFill>
                <a:srgbClr val="FF0000"/>
              </a:solidFill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BD11F63-D273-60C0-3DCA-F611EF940A09}"/>
              </a:ext>
            </a:extLst>
          </p:cNvPr>
          <p:cNvSpPr txBox="1"/>
          <p:nvPr/>
        </p:nvSpPr>
        <p:spPr>
          <a:xfrm>
            <a:off x="609344" y="3083866"/>
            <a:ext cx="3499485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sz="1650" spc="38" dirty="0">
                <a:solidFill>
                  <a:schemeClr val="tx1"/>
                </a:solidFill>
                <a:latin typeface="Tahoma"/>
                <a:cs typeface="Tahoma"/>
              </a:rPr>
              <a:t>За 5 лет предприятиями построено более</a:t>
            </a:r>
            <a:endParaRPr sz="165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46FCDF5-2A34-9A32-E351-95C6AFAC30D1}"/>
              </a:ext>
            </a:extLst>
          </p:cNvPr>
          <p:cNvGrpSpPr/>
          <p:nvPr/>
        </p:nvGrpSpPr>
        <p:grpSpPr>
          <a:xfrm>
            <a:off x="268197" y="83201"/>
            <a:ext cx="3800326" cy="291618"/>
            <a:chOff x="326990" y="210626"/>
            <a:chExt cx="4261817" cy="388824"/>
          </a:xfrm>
        </p:grpSpPr>
        <p:sp>
          <p:nvSpPr>
            <p:cNvPr id="15" name="Прямоугольник: скругленные углы 11">
              <a:extLst>
                <a:ext uri="{FF2B5EF4-FFF2-40B4-BE49-F238E27FC236}">
                  <a16:creationId xmlns:a16="http://schemas.microsoft.com/office/drawing/2014/main" id="{9FE72CD9-9028-F000-0F02-1EEE89B4E8E5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0E825B-9809-BB02-ACE1-355D25ED6C3A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КАДРОВОЕ И СОЦИАЛЬНОЕ ОБЕСПЕЧЕНИЕ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49AE46A-1194-6C17-D3FF-CF94EB06558A}"/>
              </a:ext>
            </a:extLst>
          </p:cNvPr>
          <p:cNvSpPr txBox="1"/>
          <p:nvPr/>
        </p:nvSpPr>
        <p:spPr>
          <a:xfrm>
            <a:off x="241002" y="897642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sz="1400" b="1" spc="38" dirty="0">
                <a:solidFill>
                  <a:schemeClr val="tx1"/>
                </a:solidFill>
                <a:latin typeface="Montserrat" pitchFamily="2" charset="0"/>
                <a:cs typeface="Tahoma"/>
              </a:rPr>
              <a:t>За </a:t>
            </a:r>
            <a:r>
              <a:rPr lang="ru-RU" sz="1800" b="1" spc="38" dirty="0">
                <a:solidFill>
                  <a:schemeClr val="tx1"/>
                </a:solidFill>
                <a:latin typeface="Montserrat" pitchFamily="2" charset="0"/>
                <a:cs typeface="Tahoma"/>
              </a:rPr>
              <a:t>25 лет </a:t>
            </a:r>
            <a:r>
              <a:rPr lang="ru-RU" sz="1400" b="1" spc="38" dirty="0">
                <a:solidFill>
                  <a:schemeClr val="tx1"/>
                </a:solidFill>
                <a:latin typeface="Montserrat" pitchFamily="2" charset="0"/>
                <a:cs typeface="Tahoma"/>
              </a:rPr>
              <a:t>создано более </a:t>
            </a:r>
            <a:r>
              <a:rPr lang="ru-RU" sz="1800" b="1" spc="38" dirty="0">
                <a:solidFill>
                  <a:schemeClr val="tx1"/>
                </a:solidFill>
                <a:latin typeface="Montserrat" pitchFamily="2" charset="0"/>
                <a:cs typeface="Tahoma"/>
              </a:rPr>
              <a:t>30 тыс. </a:t>
            </a:r>
            <a:r>
              <a:rPr lang="ru-RU" sz="1400" b="1" spc="38" dirty="0">
                <a:solidFill>
                  <a:schemeClr val="tx1"/>
                </a:solidFill>
                <a:latin typeface="Montserrat" pitchFamily="2" charset="0"/>
                <a:cs typeface="Tahoma"/>
              </a:rPr>
              <a:t>рабочих мест как в производстве, так и в переработке и оказании смежных услуг</a:t>
            </a:r>
            <a:endParaRPr lang="ru-RU" sz="1400" b="1" dirty="0">
              <a:solidFill>
                <a:schemeClr val="tx1"/>
              </a:solidFill>
              <a:latin typeface="Montserrat" pitchFamily="2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904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1">
            <a:extLst>
              <a:ext uri="{FF2B5EF4-FFF2-40B4-BE49-F238E27FC236}">
                <a16:creationId xmlns:a16="http://schemas.microsoft.com/office/drawing/2014/main" id="{F5A31DF8-3DF2-682F-7CAB-EE79C59FC4F9}"/>
              </a:ext>
            </a:extLst>
          </p:cNvPr>
          <p:cNvSpPr/>
          <p:nvPr/>
        </p:nvSpPr>
        <p:spPr>
          <a:xfrm>
            <a:off x="268197" y="161804"/>
            <a:ext cx="3800326" cy="19704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31106-6304-9E11-965B-EB662D72DDEC}"/>
              </a:ext>
            </a:extLst>
          </p:cNvPr>
          <p:cNvSpPr txBox="1"/>
          <p:nvPr/>
        </p:nvSpPr>
        <p:spPr>
          <a:xfrm>
            <a:off x="436659" y="83200"/>
            <a:ext cx="3444628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ПЕРСПЕКТИВЫ РАЗВИТИЯ ОТРАСЛИ</a:t>
            </a:r>
          </a:p>
        </p:txBody>
      </p:sp>
      <p:pic>
        <p:nvPicPr>
          <p:cNvPr id="5" name="Picture 2" descr="https://www.aviagenturkeys.com/uploads/2018/04/2018.04.04.11.41.03-v4_ATL_VariousBirdsGroup_large.png">
            <a:extLst>
              <a:ext uri="{FF2B5EF4-FFF2-40B4-BE49-F238E27FC236}">
                <a16:creationId xmlns:a16="http://schemas.microsoft.com/office/drawing/2014/main" id="{7FBAF5C4-5C4C-8034-15C2-28FA35A3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4273" y="824823"/>
            <a:ext cx="3723437" cy="174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DF18F-DB5C-5DE1-40B8-9A4FE44D6F6D}"/>
              </a:ext>
            </a:extLst>
          </p:cNvPr>
          <p:cNvSpPr txBox="1"/>
          <p:nvPr/>
        </p:nvSpPr>
        <p:spPr>
          <a:xfrm>
            <a:off x="371893" y="453422"/>
            <a:ext cx="77256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ТРИ СЦЕНАРИЯ ДЛЯ РОССИЙСКОГО ИНДЕЙКОВОДСТВА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364E3003-1060-0E4E-BBB4-1E8DCC56CE1F}"/>
              </a:ext>
            </a:extLst>
          </p:cNvPr>
          <p:cNvSpPr/>
          <p:nvPr/>
        </p:nvSpPr>
        <p:spPr>
          <a:xfrm>
            <a:off x="278890" y="1174181"/>
            <a:ext cx="1988820" cy="676871"/>
          </a:xfrm>
          <a:prstGeom prst="homePlate">
            <a:avLst>
              <a:gd name="adj" fmla="val 178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СНИЖЕНИЕ</a:t>
            </a:r>
            <a:endParaRPr lang="en-US" sz="1600" b="1" dirty="0">
              <a:latin typeface="Montserrat" panose="00000500000000000000" pitchFamily="2" charset="-52"/>
            </a:endParaRP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DB56EFF5-A610-CF9C-AA7E-138EE5EB7C2B}"/>
              </a:ext>
            </a:extLst>
          </p:cNvPr>
          <p:cNvSpPr/>
          <p:nvPr/>
        </p:nvSpPr>
        <p:spPr>
          <a:xfrm flipH="1">
            <a:off x="6706553" y="1218073"/>
            <a:ext cx="1828800" cy="676871"/>
          </a:xfrm>
          <a:prstGeom prst="homePlate">
            <a:avLst>
              <a:gd name="adj" fmla="val 178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СТАГНАЦИЯ</a:t>
            </a:r>
            <a:endParaRPr lang="en-US" sz="1600" b="1" dirty="0">
              <a:latin typeface="Montserrat" panose="00000500000000000000" pitchFamily="2" charset="-52"/>
            </a:endParaRP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654B8CDD-1915-5091-FB37-7439289E8EC8}"/>
              </a:ext>
            </a:extLst>
          </p:cNvPr>
          <p:cNvSpPr/>
          <p:nvPr/>
        </p:nvSpPr>
        <p:spPr>
          <a:xfrm rot="5400000">
            <a:off x="4210953" y="1390801"/>
            <a:ext cx="813534" cy="3120218"/>
          </a:xfrm>
          <a:prstGeom prst="homePlate">
            <a:avLst>
              <a:gd name="adj" fmla="val 48540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РОСТ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2A476-5D3A-D044-79D0-A078DD7477D2}"/>
              </a:ext>
            </a:extLst>
          </p:cNvPr>
          <p:cNvSpPr txBox="1"/>
          <p:nvPr/>
        </p:nvSpPr>
        <p:spPr>
          <a:xfrm>
            <a:off x="278890" y="2021686"/>
            <a:ext cx="1785935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РИСКИ</a:t>
            </a:r>
            <a:endParaRPr 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526CA8-F4EF-CFD1-DEE1-AE9BD6187646}"/>
              </a:ext>
            </a:extLst>
          </p:cNvPr>
          <p:cNvSpPr txBox="1"/>
          <p:nvPr/>
        </p:nvSpPr>
        <p:spPr>
          <a:xfrm>
            <a:off x="47278" y="2544143"/>
            <a:ext cx="249871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Падение потребления</a:t>
            </a:r>
            <a:endParaRPr lang="en-US" sz="1050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Регуляторные ограничения</a:t>
            </a:r>
            <a:endParaRPr lang="en-US" sz="1050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Тренды отказа от мяса</a:t>
            </a:r>
            <a:endParaRPr lang="en-US" sz="1050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Болезни птицы</a:t>
            </a:r>
            <a:endParaRPr lang="en-US" sz="1050" dirty="0">
              <a:latin typeface="Montserrat" panose="00000500000000000000" pitchFamily="2" charset="-52"/>
            </a:endParaRPr>
          </a:p>
          <a:p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13A8B-88AC-5E95-DA1C-CA8DD5F80920}"/>
              </a:ext>
            </a:extLst>
          </p:cNvPr>
          <p:cNvSpPr txBox="1"/>
          <p:nvPr/>
        </p:nvSpPr>
        <p:spPr>
          <a:xfrm>
            <a:off x="6920340" y="2168565"/>
            <a:ext cx="1694498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СДЕРЖИВАЮЩИЕ ФАКТОРЫ</a:t>
            </a:r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727EE-A75F-5778-7558-73488FA3E10D}"/>
              </a:ext>
            </a:extLst>
          </p:cNvPr>
          <p:cNvSpPr txBox="1"/>
          <p:nvPr/>
        </p:nvSpPr>
        <p:spPr>
          <a:xfrm>
            <a:off x="6706553" y="2688381"/>
            <a:ext cx="2498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Незнание продукта</a:t>
            </a:r>
            <a:endParaRPr lang="en-US" sz="1050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Физическая недоступность</a:t>
            </a:r>
            <a:endParaRPr lang="en-US" sz="1050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Montserrat" panose="00000500000000000000" pitchFamily="2" charset="-52"/>
              </a:rPr>
              <a:t>Конкуренция с другими видами мяса и белками</a:t>
            </a:r>
            <a:endParaRPr lang="en-US" sz="1050" dirty="0">
              <a:latin typeface="Montserrat" panose="00000500000000000000" pitchFamily="2" charset="-52"/>
            </a:endParaRPr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97B85-D557-4DE5-D22C-3827EBAC3F87}"/>
              </a:ext>
            </a:extLst>
          </p:cNvPr>
          <p:cNvSpPr txBox="1"/>
          <p:nvPr/>
        </p:nvSpPr>
        <p:spPr>
          <a:xfrm>
            <a:off x="3651092" y="3444389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ВОЗМОЖНОСТИ</a:t>
            </a:r>
            <a:endParaRPr lang="en-US" sz="16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3A4CA-93BE-07AD-55AD-755BB2304C69}"/>
              </a:ext>
            </a:extLst>
          </p:cNvPr>
          <p:cNvSpPr txBox="1"/>
          <p:nvPr/>
        </p:nvSpPr>
        <p:spPr>
          <a:xfrm>
            <a:off x="3189285" y="3760155"/>
            <a:ext cx="32177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latin typeface="Montserrat" panose="00000500000000000000" pitchFamily="2" charset="-52"/>
              </a:rPr>
              <a:t>Развитие новых рынков</a:t>
            </a:r>
            <a:endParaRPr lang="en-US" sz="1050" b="1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latin typeface="Montserrat" panose="00000500000000000000" pitchFamily="2" charset="-52"/>
              </a:rPr>
              <a:t>Растущий сектор халяль</a:t>
            </a:r>
            <a:endParaRPr lang="en-US" sz="1050" b="1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latin typeface="Montserrat" panose="00000500000000000000" pitchFamily="2" charset="-52"/>
              </a:rPr>
              <a:t>Тренды на здоровое питание/ЗОЖ</a:t>
            </a:r>
            <a:endParaRPr lang="en-US" sz="1050" b="1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latin typeface="Montserrat" panose="00000500000000000000" pitchFamily="2" charset="-52"/>
              </a:rPr>
              <a:t>Растущие доходы потребителей</a:t>
            </a:r>
            <a:endParaRPr lang="en-US" sz="1050" b="1" dirty="0">
              <a:latin typeface="Montserrat" panose="00000500000000000000" pitchFamily="2" charset="-52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latin typeface="Montserrat" panose="00000500000000000000" pitchFamily="2" charset="-52"/>
              </a:rPr>
              <a:t>Стремление к разнообразию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latin typeface="Montserrat" panose="00000500000000000000" pitchFamily="2" charset="-52"/>
              </a:rPr>
              <a:t>Функциональность в переработке</a:t>
            </a:r>
            <a:endParaRPr lang="en-US" sz="105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build="p"/>
      <p:bldP spid="15" grpId="0" animBg="1"/>
      <p:bldP spid="16" grpId="0" build="p"/>
      <p:bldP spid="17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1">
            <a:extLst>
              <a:ext uri="{FF2B5EF4-FFF2-40B4-BE49-F238E27FC236}">
                <a16:creationId xmlns:a16="http://schemas.microsoft.com/office/drawing/2014/main" id="{FD8813EC-96FC-E4C4-D4A6-19D7F7BD69FC}"/>
              </a:ext>
            </a:extLst>
          </p:cNvPr>
          <p:cNvSpPr/>
          <p:nvPr/>
        </p:nvSpPr>
        <p:spPr>
          <a:xfrm>
            <a:off x="268197" y="161804"/>
            <a:ext cx="3800326" cy="19704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05297-3979-5EBA-5CEA-F339238232EF}"/>
              </a:ext>
            </a:extLst>
          </p:cNvPr>
          <p:cNvSpPr txBox="1"/>
          <p:nvPr/>
        </p:nvSpPr>
        <p:spPr>
          <a:xfrm>
            <a:off x="436659" y="83200"/>
            <a:ext cx="3444628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КЛЮЧЕВЫЕ ВЫЗОВЫ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188C2-CB7C-F678-9948-50F87BE5189A}"/>
              </a:ext>
            </a:extLst>
          </p:cNvPr>
          <p:cNvSpPr txBox="1"/>
          <p:nvPr/>
        </p:nvSpPr>
        <p:spPr>
          <a:xfrm>
            <a:off x="436659" y="864973"/>
            <a:ext cx="79288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Производственные и технологические барьеры</a:t>
            </a: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от импортного племенного материала (снижение импорта инкубационного яйца на 23% в 2024 году и ).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себестоимость кормов из-за логистики и дефицита компонентов.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 панзоотии птичьего гриппа, необходимость усиления биобезопасности.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Инфраструктурные ограничения</a:t>
            </a: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Недостаток производственных и перерабатывающих мощностей в регионах.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Нехватка квалифицированных кадров (ветеринары, технологи) из-за оттока молодежи.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Рыночные и социальные проблемы</a:t>
            </a: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потребления индейки в РФ (~2-3 кг/год на человека </a:t>
            </a:r>
            <a:r>
              <a:rPr lang="ru-RU" kern="0" dirty="0" err="1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10+ кг в ЕС/США).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Ограниченный доступ малых хозяйств к кредитам и рынкам сбыта.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Санкционные ограничения на экспорт продукции.</a:t>
            </a:r>
            <a:endParaRPr lang="ru-RU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C0B03FD-95E7-47A1-9BFD-A58CF860A118}"/>
              </a:ext>
            </a:extLst>
          </p:cNvPr>
          <p:cNvCxnSpPr/>
          <p:nvPr/>
        </p:nvCxnSpPr>
        <p:spPr>
          <a:xfrm>
            <a:off x="436659" y="864973"/>
            <a:ext cx="8237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617E06A-AF60-35C2-3763-E91C8B605AD0}"/>
              </a:ext>
            </a:extLst>
          </p:cNvPr>
          <p:cNvCxnSpPr/>
          <p:nvPr/>
        </p:nvCxnSpPr>
        <p:spPr>
          <a:xfrm>
            <a:off x="453108" y="4404403"/>
            <a:ext cx="8237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365942-5617-3F8C-BB79-8D3FACC3FF14}"/>
              </a:ext>
            </a:extLst>
          </p:cNvPr>
          <p:cNvCxnSpPr/>
          <p:nvPr/>
        </p:nvCxnSpPr>
        <p:spPr>
          <a:xfrm>
            <a:off x="436659" y="659027"/>
            <a:ext cx="823778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0B02E44-40D2-A4D5-CEFC-2218D58EC031}"/>
              </a:ext>
            </a:extLst>
          </p:cNvPr>
          <p:cNvCxnSpPr/>
          <p:nvPr/>
        </p:nvCxnSpPr>
        <p:spPr>
          <a:xfrm>
            <a:off x="453108" y="4613189"/>
            <a:ext cx="823778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65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092FF-CA28-7789-660B-BD9CA69FA826}"/>
              </a:ext>
            </a:extLst>
          </p:cNvPr>
          <p:cNvSpPr txBox="1"/>
          <p:nvPr/>
        </p:nvSpPr>
        <p:spPr>
          <a:xfrm>
            <a:off x="436659" y="622123"/>
            <a:ext cx="84107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200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Кооперация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единых стандартов производства и переработки продукции </a:t>
            </a:r>
            <a:r>
              <a:rPr lang="ru-RU" sz="1200" kern="0" dirty="0" err="1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индейководства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кооперативов для упрощения логистики и выхода на рынки сбыта.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Кластерная модель: интеграция производства, переработки и сбыта с участием СМП.</a:t>
            </a:r>
            <a:endParaRPr lang="ru-RU" sz="1200" kern="100" dirty="0"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200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инновации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автоматизированных систем кормления, содержания и мониторинга.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Локализация производства инкубационного яйца и прародительских стад (цель: 3-5 лет).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Цифровизация отрасли: «умные фермы» для снижения издержек.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200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и кадры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обучения фермеров (курсы, семинары) и сотрудничество с аграрными вузами.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жилья и реализация программ по повышению его доступности.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молодежи в отрасль через социальные программы.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200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 и сбыт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 индейки как здорового и экологичного продукта (</a:t>
            </a:r>
            <a:r>
              <a:rPr lang="ru-RU" sz="1200" kern="0" dirty="0" err="1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соцпитание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школьные программы, повышение доступности и формирование культуры здорового питания).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Экспортные стратегии: вовлечение новых экспортеров, расширение рынков сбыта продукции и ассортимента.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200" b="1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Комплексный подход</a:t>
            </a: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и социальных объектов для повышения инвестиционной привлекательности села и создания комфортной среды обитания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kern="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Переосмысление сельской местности: интеграция с туризмом, переработкой дикоросов, новыми видами деятельности.</a:t>
            </a:r>
            <a:endParaRPr lang="ru-RU" sz="12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11">
            <a:extLst>
              <a:ext uri="{FF2B5EF4-FFF2-40B4-BE49-F238E27FC236}">
                <a16:creationId xmlns:a16="http://schemas.microsoft.com/office/drawing/2014/main" id="{5003E8E3-8DF6-A2BF-3480-734DF43E3C6D}"/>
              </a:ext>
            </a:extLst>
          </p:cNvPr>
          <p:cNvSpPr/>
          <p:nvPr/>
        </p:nvSpPr>
        <p:spPr>
          <a:xfrm>
            <a:off x="268197" y="161804"/>
            <a:ext cx="3800326" cy="19704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5844E-77D7-7214-839E-9CAB62DF6298}"/>
              </a:ext>
            </a:extLst>
          </p:cNvPr>
          <p:cNvSpPr txBox="1"/>
          <p:nvPr/>
        </p:nvSpPr>
        <p:spPr>
          <a:xfrm>
            <a:off x="436659" y="83200"/>
            <a:ext cx="3444628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РЕШЕНИЯ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5F349B3-AA9D-93DF-2308-3FD8EF83C0A9}"/>
              </a:ext>
            </a:extLst>
          </p:cNvPr>
          <p:cNvCxnSpPr/>
          <p:nvPr/>
        </p:nvCxnSpPr>
        <p:spPr>
          <a:xfrm>
            <a:off x="436659" y="4793072"/>
            <a:ext cx="8237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13C7594-9263-6B6D-06AB-D31E2BAECA66}"/>
              </a:ext>
            </a:extLst>
          </p:cNvPr>
          <p:cNvCxnSpPr/>
          <p:nvPr/>
        </p:nvCxnSpPr>
        <p:spPr>
          <a:xfrm>
            <a:off x="523156" y="612535"/>
            <a:ext cx="8237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89BEFD1-CF98-DF5A-E953-F106BA573739}"/>
              </a:ext>
            </a:extLst>
          </p:cNvPr>
          <p:cNvCxnSpPr/>
          <p:nvPr/>
        </p:nvCxnSpPr>
        <p:spPr>
          <a:xfrm>
            <a:off x="523156" y="498390"/>
            <a:ext cx="823778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889A9B8-7EE7-2253-C762-6FA838E3352B}"/>
              </a:ext>
            </a:extLst>
          </p:cNvPr>
          <p:cNvCxnSpPr/>
          <p:nvPr/>
        </p:nvCxnSpPr>
        <p:spPr>
          <a:xfrm>
            <a:off x="436659" y="4897395"/>
            <a:ext cx="823778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BEFA-3829-28DA-4776-A4F9E7C8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13F1DBB-B14B-9B5A-6897-E940A2FA6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8025" r="45882" b="16662"/>
          <a:stretch/>
        </p:blipFill>
        <p:spPr>
          <a:xfrm>
            <a:off x="4979194" y="0"/>
            <a:ext cx="4164806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98346D23-85C2-FC37-4EE4-F306DEE1C0CE}"/>
              </a:ext>
            </a:extLst>
          </p:cNvPr>
          <p:cNvSpPr/>
          <p:nvPr/>
        </p:nvSpPr>
        <p:spPr>
          <a:xfrm>
            <a:off x="3830034" y="31356"/>
            <a:ext cx="2477969" cy="5155007"/>
          </a:xfrm>
          <a:custGeom>
            <a:avLst/>
            <a:gdLst>
              <a:gd name="connsiteX0" fmla="*/ 2535247 w 9107906"/>
              <a:gd name="connsiteY0" fmla="*/ 0 h 6873342"/>
              <a:gd name="connsiteX1" fmla="*/ 6340597 w 9107906"/>
              <a:gd name="connsiteY1" fmla="*/ 0 h 6873342"/>
              <a:gd name="connsiteX2" fmla="*/ 8468442 w 9107906"/>
              <a:gd name="connsiteY2" fmla="*/ 2160205 h 6873342"/>
              <a:gd name="connsiteX3" fmla="*/ 8444712 w 9107906"/>
              <a:gd name="connsiteY3" fmla="*/ 5304795 h 6873342"/>
              <a:gd name="connsiteX4" fmla="*/ 6852311 w 9107906"/>
              <a:gd name="connsiteY4" fmla="*/ 6873342 h 6873342"/>
              <a:gd name="connsiteX5" fmla="*/ 1281836 w 9107906"/>
              <a:gd name="connsiteY5" fmla="*/ 6873342 h 6873342"/>
              <a:gd name="connsiteX6" fmla="*/ 23233 w 9107906"/>
              <a:gd name="connsiteY6" fmla="*/ 5595599 h 6873342"/>
              <a:gd name="connsiteX7" fmla="*/ 0 w 9107906"/>
              <a:gd name="connsiteY7" fmla="*/ 5569502 h 6873342"/>
              <a:gd name="connsiteX8" fmla="*/ 0 w 9107906"/>
              <a:gd name="connsiteY8" fmla="*/ 2502186 h 6873342"/>
              <a:gd name="connsiteX9" fmla="*/ 46963 w 9107906"/>
              <a:gd name="connsiteY9" fmla="*/ 2451010 h 6873342"/>
              <a:gd name="connsiteX0" fmla="*/ 2535247 w 9107906"/>
              <a:gd name="connsiteY0" fmla="*/ 0 h 7781392"/>
              <a:gd name="connsiteX1" fmla="*/ 6340597 w 9107906"/>
              <a:gd name="connsiteY1" fmla="*/ 0 h 7781392"/>
              <a:gd name="connsiteX2" fmla="*/ 8468442 w 9107906"/>
              <a:gd name="connsiteY2" fmla="*/ 2160205 h 7781392"/>
              <a:gd name="connsiteX3" fmla="*/ 8444712 w 9107906"/>
              <a:gd name="connsiteY3" fmla="*/ 5304795 h 7781392"/>
              <a:gd name="connsiteX4" fmla="*/ 6654871 w 9107906"/>
              <a:gd name="connsiteY4" fmla="*/ 7781392 h 7781392"/>
              <a:gd name="connsiteX5" fmla="*/ 1281836 w 9107906"/>
              <a:gd name="connsiteY5" fmla="*/ 6873342 h 7781392"/>
              <a:gd name="connsiteX6" fmla="*/ 23233 w 9107906"/>
              <a:gd name="connsiteY6" fmla="*/ 5595599 h 7781392"/>
              <a:gd name="connsiteX7" fmla="*/ 0 w 9107906"/>
              <a:gd name="connsiteY7" fmla="*/ 5569502 h 7781392"/>
              <a:gd name="connsiteX8" fmla="*/ 0 w 9107906"/>
              <a:gd name="connsiteY8" fmla="*/ 2502186 h 7781392"/>
              <a:gd name="connsiteX9" fmla="*/ 46963 w 9107906"/>
              <a:gd name="connsiteY9" fmla="*/ 2451010 h 7781392"/>
              <a:gd name="connsiteX10" fmla="*/ 2535247 w 9107906"/>
              <a:gd name="connsiteY10" fmla="*/ 0 h 7781392"/>
              <a:gd name="connsiteX0" fmla="*/ 2535247 w 9069472"/>
              <a:gd name="connsiteY0" fmla="*/ 0 h 7781392"/>
              <a:gd name="connsiteX1" fmla="*/ 6340597 w 9069472"/>
              <a:gd name="connsiteY1" fmla="*/ 0 h 7781392"/>
              <a:gd name="connsiteX2" fmla="*/ 8468442 w 9069472"/>
              <a:gd name="connsiteY2" fmla="*/ 2160205 h 7781392"/>
              <a:gd name="connsiteX3" fmla="*/ 8444712 w 9069472"/>
              <a:gd name="connsiteY3" fmla="*/ 5304795 h 7781392"/>
              <a:gd name="connsiteX4" fmla="*/ 6654871 w 9069472"/>
              <a:gd name="connsiteY4" fmla="*/ 7781392 h 7781392"/>
              <a:gd name="connsiteX5" fmla="*/ 1281836 w 9069472"/>
              <a:gd name="connsiteY5" fmla="*/ 6873342 h 7781392"/>
              <a:gd name="connsiteX6" fmla="*/ 23233 w 9069472"/>
              <a:gd name="connsiteY6" fmla="*/ 5595599 h 7781392"/>
              <a:gd name="connsiteX7" fmla="*/ 0 w 9069472"/>
              <a:gd name="connsiteY7" fmla="*/ 5569502 h 7781392"/>
              <a:gd name="connsiteX8" fmla="*/ 0 w 9069472"/>
              <a:gd name="connsiteY8" fmla="*/ 2502186 h 7781392"/>
              <a:gd name="connsiteX9" fmla="*/ 46963 w 9069472"/>
              <a:gd name="connsiteY9" fmla="*/ 2451010 h 7781392"/>
              <a:gd name="connsiteX10" fmla="*/ 2535247 w 9069472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1281836 w 9010266"/>
              <a:gd name="connsiteY5" fmla="*/ 6873342 h 7781392"/>
              <a:gd name="connsiteX6" fmla="*/ 23233 w 9010266"/>
              <a:gd name="connsiteY6" fmla="*/ 5595599 h 7781392"/>
              <a:gd name="connsiteX7" fmla="*/ 0 w 9010266"/>
              <a:gd name="connsiteY7" fmla="*/ 556950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23233 w 9010266"/>
              <a:gd name="connsiteY6" fmla="*/ 5595599 h 7781392"/>
              <a:gd name="connsiteX7" fmla="*/ 0 w 9010266"/>
              <a:gd name="connsiteY7" fmla="*/ 556950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23233 w 9010266"/>
              <a:gd name="connsiteY6" fmla="*/ 559559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59064 w 9010266"/>
              <a:gd name="connsiteY6" fmla="*/ 550034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65646 w 9010266"/>
              <a:gd name="connsiteY6" fmla="*/ 547494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91971 w 9010266"/>
              <a:gd name="connsiteY6" fmla="*/ 5474949 h 7781392"/>
              <a:gd name="connsiteX7" fmla="*/ 895064 w 9010266"/>
              <a:gd name="connsiteY7" fmla="*/ 4356652 h 7781392"/>
              <a:gd name="connsiteX8" fmla="*/ 0 w 9010266"/>
              <a:gd name="connsiteY8" fmla="*/ 2502186 h 7781392"/>
              <a:gd name="connsiteX9" fmla="*/ 46963 w 9010266"/>
              <a:gd name="connsiteY9" fmla="*/ 2451010 h 7781392"/>
              <a:gd name="connsiteX10" fmla="*/ 2535247 w 9010266"/>
              <a:gd name="connsiteY10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95064 w 9010266"/>
              <a:gd name="connsiteY6" fmla="*/ 4356652 h 7781392"/>
              <a:gd name="connsiteX7" fmla="*/ 0 w 9010266"/>
              <a:gd name="connsiteY7" fmla="*/ 2502186 h 7781392"/>
              <a:gd name="connsiteX8" fmla="*/ 46963 w 9010266"/>
              <a:gd name="connsiteY8" fmla="*/ 2451010 h 7781392"/>
              <a:gd name="connsiteX9" fmla="*/ 2535247 w 9010266"/>
              <a:gd name="connsiteY9" fmla="*/ 0 h 7781392"/>
              <a:gd name="connsiteX0" fmla="*/ 2535247 w 9010266"/>
              <a:gd name="connsiteY0" fmla="*/ 0 h 7781392"/>
              <a:gd name="connsiteX1" fmla="*/ 6340597 w 9010266"/>
              <a:gd name="connsiteY1" fmla="*/ 0 h 7781392"/>
              <a:gd name="connsiteX2" fmla="*/ 8468442 w 9010266"/>
              <a:gd name="connsiteY2" fmla="*/ 2160205 h 7781392"/>
              <a:gd name="connsiteX3" fmla="*/ 8444712 w 9010266"/>
              <a:gd name="connsiteY3" fmla="*/ 5304795 h 7781392"/>
              <a:gd name="connsiteX4" fmla="*/ 6654871 w 9010266"/>
              <a:gd name="connsiteY4" fmla="*/ 7781392 h 7781392"/>
              <a:gd name="connsiteX5" fmla="*/ 406516 w 9010266"/>
              <a:gd name="connsiteY5" fmla="*/ 7762342 h 7781392"/>
              <a:gd name="connsiteX6" fmla="*/ 895064 w 9010266"/>
              <a:gd name="connsiteY6" fmla="*/ 4356652 h 7781392"/>
              <a:gd name="connsiteX7" fmla="*/ 0 w 9010266"/>
              <a:gd name="connsiteY7" fmla="*/ 2502186 h 7781392"/>
              <a:gd name="connsiteX8" fmla="*/ 2535247 w 9010266"/>
              <a:gd name="connsiteY8" fmla="*/ 0 h 7781392"/>
              <a:gd name="connsiteX0" fmla="*/ 2508922 w 8983941"/>
              <a:gd name="connsiteY0" fmla="*/ 0 h 7781392"/>
              <a:gd name="connsiteX1" fmla="*/ 6314272 w 8983941"/>
              <a:gd name="connsiteY1" fmla="*/ 0 h 7781392"/>
              <a:gd name="connsiteX2" fmla="*/ 8442117 w 8983941"/>
              <a:gd name="connsiteY2" fmla="*/ 2160205 h 7781392"/>
              <a:gd name="connsiteX3" fmla="*/ 8418387 w 8983941"/>
              <a:gd name="connsiteY3" fmla="*/ 5304795 h 7781392"/>
              <a:gd name="connsiteX4" fmla="*/ 6628546 w 8983941"/>
              <a:gd name="connsiteY4" fmla="*/ 7781392 h 7781392"/>
              <a:gd name="connsiteX5" fmla="*/ 380191 w 8983941"/>
              <a:gd name="connsiteY5" fmla="*/ 7762342 h 7781392"/>
              <a:gd name="connsiteX6" fmla="*/ 868739 w 8983941"/>
              <a:gd name="connsiteY6" fmla="*/ 4356652 h 7781392"/>
              <a:gd name="connsiteX7" fmla="*/ 0 w 8983941"/>
              <a:gd name="connsiteY7" fmla="*/ 2464086 h 7781392"/>
              <a:gd name="connsiteX8" fmla="*/ 2508922 w 8983941"/>
              <a:gd name="connsiteY8" fmla="*/ 0 h 7781392"/>
              <a:gd name="connsiteX0" fmla="*/ 2128731 w 8603750"/>
              <a:gd name="connsiteY0" fmla="*/ 0 h 7781392"/>
              <a:gd name="connsiteX1" fmla="*/ 5934081 w 8603750"/>
              <a:gd name="connsiteY1" fmla="*/ 0 h 7781392"/>
              <a:gd name="connsiteX2" fmla="*/ 8061926 w 8603750"/>
              <a:gd name="connsiteY2" fmla="*/ 2160205 h 7781392"/>
              <a:gd name="connsiteX3" fmla="*/ 8038196 w 8603750"/>
              <a:gd name="connsiteY3" fmla="*/ 5304795 h 7781392"/>
              <a:gd name="connsiteX4" fmla="*/ 6248355 w 8603750"/>
              <a:gd name="connsiteY4" fmla="*/ 7781392 h 7781392"/>
              <a:gd name="connsiteX5" fmla="*/ 0 w 8603750"/>
              <a:gd name="connsiteY5" fmla="*/ 7762342 h 7781392"/>
              <a:gd name="connsiteX6" fmla="*/ 488548 w 8603750"/>
              <a:gd name="connsiteY6" fmla="*/ 4356652 h 7781392"/>
              <a:gd name="connsiteX7" fmla="*/ 422734 w 8603750"/>
              <a:gd name="connsiteY7" fmla="*/ 2438686 h 7781392"/>
              <a:gd name="connsiteX8" fmla="*/ 2128731 w 8603750"/>
              <a:gd name="connsiteY8" fmla="*/ 0 h 7781392"/>
              <a:gd name="connsiteX0" fmla="*/ 2128731 w 8603750"/>
              <a:gd name="connsiteY0" fmla="*/ 0 h 7781392"/>
              <a:gd name="connsiteX1" fmla="*/ 5934081 w 8603750"/>
              <a:gd name="connsiteY1" fmla="*/ 0 h 7781392"/>
              <a:gd name="connsiteX2" fmla="*/ 8061926 w 8603750"/>
              <a:gd name="connsiteY2" fmla="*/ 2160205 h 7781392"/>
              <a:gd name="connsiteX3" fmla="*/ 8038196 w 8603750"/>
              <a:gd name="connsiteY3" fmla="*/ 5304795 h 7781392"/>
              <a:gd name="connsiteX4" fmla="*/ 6248355 w 8603750"/>
              <a:gd name="connsiteY4" fmla="*/ 7781392 h 7781392"/>
              <a:gd name="connsiteX5" fmla="*/ 0 w 8603750"/>
              <a:gd name="connsiteY5" fmla="*/ 7762342 h 7781392"/>
              <a:gd name="connsiteX6" fmla="*/ 488548 w 8603750"/>
              <a:gd name="connsiteY6" fmla="*/ 4356652 h 7781392"/>
              <a:gd name="connsiteX7" fmla="*/ 2128731 w 8603750"/>
              <a:gd name="connsiteY7" fmla="*/ 0 h 7781392"/>
              <a:gd name="connsiteX0" fmla="*/ 0 w 8620539"/>
              <a:gd name="connsiteY0" fmla="*/ 920750 h 7781392"/>
              <a:gd name="connsiteX1" fmla="*/ 5950870 w 8620539"/>
              <a:gd name="connsiteY1" fmla="*/ 0 h 7781392"/>
              <a:gd name="connsiteX2" fmla="*/ 8078715 w 8620539"/>
              <a:gd name="connsiteY2" fmla="*/ 2160205 h 7781392"/>
              <a:gd name="connsiteX3" fmla="*/ 8054985 w 8620539"/>
              <a:gd name="connsiteY3" fmla="*/ 5304795 h 7781392"/>
              <a:gd name="connsiteX4" fmla="*/ 6265144 w 8620539"/>
              <a:gd name="connsiteY4" fmla="*/ 7781392 h 7781392"/>
              <a:gd name="connsiteX5" fmla="*/ 16789 w 8620539"/>
              <a:gd name="connsiteY5" fmla="*/ 7762342 h 7781392"/>
              <a:gd name="connsiteX6" fmla="*/ 505337 w 8620539"/>
              <a:gd name="connsiteY6" fmla="*/ 4356652 h 7781392"/>
              <a:gd name="connsiteX7" fmla="*/ 0 w 8620539"/>
              <a:gd name="connsiteY7" fmla="*/ 920750 h 7781392"/>
              <a:gd name="connsiteX0" fmla="*/ 0 w 8620539"/>
              <a:gd name="connsiteY0" fmla="*/ 63500 h 6924142"/>
              <a:gd name="connsiteX1" fmla="*/ 6819609 w 8620539"/>
              <a:gd name="connsiteY1" fmla="*/ 0 h 6924142"/>
              <a:gd name="connsiteX2" fmla="*/ 8078715 w 8620539"/>
              <a:gd name="connsiteY2" fmla="*/ 1302955 h 6924142"/>
              <a:gd name="connsiteX3" fmla="*/ 8054985 w 8620539"/>
              <a:gd name="connsiteY3" fmla="*/ 4447545 h 6924142"/>
              <a:gd name="connsiteX4" fmla="*/ 6265144 w 8620539"/>
              <a:gd name="connsiteY4" fmla="*/ 6924142 h 6924142"/>
              <a:gd name="connsiteX5" fmla="*/ 16789 w 8620539"/>
              <a:gd name="connsiteY5" fmla="*/ 6905092 h 6924142"/>
              <a:gd name="connsiteX6" fmla="*/ 505337 w 8620539"/>
              <a:gd name="connsiteY6" fmla="*/ 3499402 h 6924142"/>
              <a:gd name="connsiteX7" fmla="*/ 0 w 8620539"/>
              <a:gd name="connsiteY7" fmla="*/ 63500 h 6924142"/>
              <a:gd name="connsiteX0" fmla="*/ 1427 w 8621966"/>
              <a:gd name="connsiteY0" fmla="*/ 63500 h 6924142"/>
              <a:gd name="connsiteX1" fmla="*/ 6821036 w 8621966"/>
              <a:gd name="connsiteY1" fmla="*/ 0 h 6924142"/>
              <a:gd name="connsiteX2" fmla="*/ 8080142 w 8621966"/>
              <a:gd name="connsiteY2" fmla="*/ 1302955 h 6924142"/>
              <a:gd name="connsiteX3" fmla="*/ 8056412 w 8621966"/>
              <a:gd name="connsiteY3" fmla="*/ 4447545 h 6924142"/>
              <a:gd name="connsiteX4" fmla="*/ 6266571 w 8621966"/>
              <a:gd name="connsiteY4" fmla="*/ 6924142 h 6924142"/>
              <a:gd name="connsiteX5" fmla="*/ 18216 w 8621966"/>
              <a:gd name="connsiteY5" fmla="*/ 6905092 h 6924142"/>
              <a:gd name="connsiteX6" fmla="*/ 0 w 8621966"/>
              <a:gd name="connsiteY6" fmla="*/ 3658152 h 6924142"/>
              <a:gd name="connsiteX7" fmla="*/ 1427 w 8621966"/>
              <a:gd name="connsiteY7" fmla="*/ 63500 h 6924142"/>
              <a:gd name="connsiteX0" fmla="*/ 185705 w 8621966"/>
              <a:gd name="connsiteY0" fmla="*/ 0 h 7127342"/>
              <a:gd name="connsiteX1" fmla="*/ 6821036 w 8621966"/>
              <a:gd name="connsiteY1" fmla="*/ 203200 h 7127342"/>
              <a:gd name="connsiteX2" fmla="*/ 8080142 w 8621966"/>
              <a:gd name="connsiteY2" fmla="*/ 1506155 h 7127342"/>
              <a:gd name="connsiteX3" fmla="*/ 8056412 w 8621966"/>
              <a:gd name="connsiteY3" fmla="*/ 4650745 h 7127342"/>
              <a:gd name="connsiteX4" fmla="*/ 6266571 w 8621966"/>
              <a:gd name="connsiteY4" fmla="*/ 7127342 h 7127342"/>
              <a:gd name="connsiteX5" fmla="*/ 18216 w 8621966"/>
              <a:gd name="connsiteY5" fmla="*/ 7108292 h 7127342"/>
              <a:gd name="connsiteX6" fmla="*/ 0 w 8621966"/>
              <a:gd name="connsiteY6" fmla="*/ 3861352 h 7127342"/>
              <a:gd name="connsiteX7" fmla="*/ 185705 w 8621966"/>
              <a:gd name="connsiteY7" fmla="*/ 0 h 7127342"/>
              <a:gd name="connsiteX0" fmla="*/ 14590 w 8621966"/>
              <a:gd name="connsiteY0" fmla="*/ 50800 h 6924142"/>
              <a:gd name="connsiteX1" fmla="*/ 6821036 w 8621966"/>
              <a:gd name="connsiteY1" fmla="*/ 0 h 6924142"/>
              <a:gd name="connsiteX2" fmla="*/ 8080142 w 8621966"/>
              <a:gd name="connsiteY2" fmla="*/ 1302955 h 6924142"/>
              <a:gd name="connsiteX3" fmla="*/ 8056412 w 8621966"/>
              <a:gd name="connsiteY3" fmla="*/ 4447545 h 6924142"/>
              <a:gd name="connsiteX4" fmla="*/ 6266571 w 8621966"/>
              <a:gd name="connsiteY4" fmla="*/ 6924142 h 6924142"/>
              <a:gd name="connsiteX5" fmla="*/ 18216 w 8621966"/>
              <a:gd name="connsiteY5" fmla="*/ 6905092 h 6924142"/>
              <a:gd name="connsiteX6" fmla="*/ 0 w 8621966"/>
              <a:gd name="connsiteY6" fmla="*/ 3658152 h 6924142"/>
              <a:gd name="connsiteX7" fmla="*/ 14590 w 8621966"/>
              <a:gd name="connsiteY7" fmla="*/ 50800 h 6924142"/>
              <a:gd name="connsiteX0" fmla="*/ 14590 w 8621966"/>
              <a:gd name="connsiteY0" fmla="*/ 0 h 6873342"/>
              <a:gd name="connsiteX1" fmla="*/ 6867106 w 8621966"/>
              <a:gd name="connsiteY1" fmla="*/ 0 h 6873342"/>
              <a:gd name="connsiteX2" fmla="*/ 8080142 w 8621966"/>
              <a:gd name="connsiteY2" fmla="*/ 1252155 h 6873342"/>
              <a:gd name="connsiteX3" fmla="*/ 8056412 w 8621966"/>
              <a:gd name="connsiteY3" fmla="*/ 4396745 h 6873342"/>
              <a:gd name="connsiteX4" fmla="*/ 6266571 w 8621966"/>
              <a:gd name="connsiteY4" fmla="*/ 6873342 h 6873342"/>
              <a:gd name="connsiteX5" fmla="*/ 18216 w 8621966"/>
              <a:gd name="connsiteY5" fmla="*/ 6854292 h 6873342"/>
              <a:gd name="connsiteX6" fmla="*/ 0 w 8621966"/>
              <a:gd name="connsiteY6" fmla="*/ 3607352 h 6873342"/>
              <a:gd name="connsiteX7" fmla="*/ 14590 w 8621966"/>
              <a:gd name="connsiteY7" fmla="*/ 0 h 68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966" h="6873342">
                <a:moveTo>
                  <a:pt x="14590" y="0"/>
                </a:moveTo>
                <a:lnTo>
                  <a:pt x="6867106" y="0"/>
                </a:lnTo>
                <a:lnTo>
                  <a:pt x="8080142" y="1252155"/>
                </a:lnTo>
                <a:cubicBezTo>
                  <a:pt x="8941944" y="2127063"/>
                  <a:pt x="8654903" y="3350793"/>
                  <a:pt x="8056412" y="4396745"/>
                </a:cubicBezTo>
                <a:lnTo>
                  <a:pt x="6266571" y="6873342"/>
                </a:lnTo>
                <a:lnTo>
                  <a:pt x="18216" y="6854292"/>
                </a:lnTo>
                <a:lnTo>
                  <a:pt x="0" y="3607352"/>
                </a:lnTo>
                <a:cubicBezTo>
                  <a:pt x="476" y="2409135"/>
                  <a:pt x="14114" y="1198217"/>
                  <a:pt x="145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05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81DA7-6F1F-8F3C-012B-106CE5C92FF1}"/>
              </a:ext>
            </a:extLst>
          </p:cNvPr>
          <p:cNvSpPr txBox="1"/>
          <p:nvPr/>
        </p:nvSpPr>
        <p:spPr>
          <a:xfrm>
            <a:off x="450676" y="1460801"/>
            <a:ext cx="54311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5000"/>
              </a:lnSpc>
              <a:defRPr sz="5000">
                <a:latin typeface="Montserrat Medium" panose="00000600000000000000" pitchFamily="2" charset="-5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latin typeface="Montserrat" panose="00000500000000000000" pitchFamily="2" charset="-52"/>
              </a:rPr>
              <a:t>Спасибо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latin typeface="Montserrat" panose="00000500000000000000" pitchFamily="2" charset="-52"/>
              </a:rPr>
              <a:t>за внимание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D66C4000-BA39-7BEE-E0BC-A60A5FF52F6D}"/>
                  </a:ext>
                </a:extLst>
              </p14:cNvPr>
              <p14:cNvContentPartPr/>
              <p14:nvPr/>
            </p14:nvContentPartPr>
            <p14:xfrm>
              <a:off x="8246340" y="4929930"/>
              <a:ext cx="1620" cy="108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D66C4000-BA39-7BEE-E0BC-A60A5FF52F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7916" y="4920570"/>
                <a:ext cx="18468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BCDC8DD-2528-DF6F-B976-F88CC3B33EFE}"/>
                  </a:ext>
                </a:extLst>
              </p14:cNvPr>
              <p14:cNvContentPartPr/>
              <p14:nvPr/>
            </p14:nvContentPartPr>
            <p14:xfrm>
              <a:off x="-3485970" y="355320"/>
              <a:ext cx="26190" cy="1323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BCDC8DD-2528-DF6F-B976-F88CC3B33E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494939" y="346381"/>
                <a:ext cx="43770" cy="3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D741B896-21FA-E39E-4015-ACF67B387E2C}"/>
                  </a:ext>
                </a:extLst>
              </p14:cNvPr>
              <p14:cNvContentPartPr/>
              <p14:nvPr/>
            </p14:nvContentPartPr>
            <p14:xfrm>
              <a:off x="-3390930" y="-2068200"/>
              <a:ext cx="7560" cy="297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D741B896-21FA-E39E-4015-ACF67B387E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399930" y="-2076450"/>
                <a:ext cx="25200" cy="191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722B83-5D60-CD89-A0B3-D4DD92FEF188}"/>
              </a:ext>
            </a:extLst>
          </p:cNvPr>
          <p:cNvSpPr/>
          <p:nvPr/>
        </p:nvSpPr>
        <p:spPr>
          <a:xfrm>
            <a:off x="815562" y="2894477"/>
            <a:ext cx="25041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Montserrat" panose="00000500000000000000" pitchFamily="2" charset="-52"/>
              </a:rPr>
              <a:t> </a:t>
            </a:r>
            <a:r>
              <a:rPr lang="en" sz="1350" dirty="0" err="1">
                <a:latin typeface="Montserrat" panose="00000500000000000000" pitchFamily="2" charset="-52"/>
              </a:rPr>
              <a:t>www.rusindeyka.ru</a:t>
            </a:r>
            <a:endParaRPr lang="ru-RU" sz="135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922B8-299A-96BA-C6E3-CF4549AFC1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6211" y="3454724"/>
            <a:ext cx="748266" cy="7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48BAE-A84A-E067-2640-F32DC11E2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: фигура 119">
            <a:extLst>
              <a:ext uri="{FF2B5EF4-FFF2-40B4-BE49-F238E27FC236}">
                <a16:creationId xmlns:a16="http://schemas.microsoft.com/office/drawing/2014/main" id="{E7F7906A-1D1A-4FC3-ADB6-67BC4C375F32}"/>
              </a:ext>
            </a:extLst>
          </p:cNvPr>
          <p:cNvSpPr/>
          <p:nvPr/>
        </p:nvSpPr>
        <p:spPr>
          <a:xfrm>
            <a:off x="-57506" y="2558551"/>
            <a:ext cx="9193039" cy="1886450"/>
          </a:xfrm>
          <a:custGeom>
            <a:avLst/>
            <a:gdLst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565467 w 12186356"/>
              <a:gd name="connsiteY6" fmla="*/ 299156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1294534 w 12186356"/>
              <a:gd name="connsiteY6" fmla="*/ 46878 h 2726267"/>
              <a:gd name="connsiteX7" fmla="*/ 1828800 w 12186356"/>
              <a:gd name="connsiteY7" fmla="*/ 2432756 h 2726267"/>
              <a:gd name="connsiteX0" fmla="*/ 1828800 w 12186356"/>
              <a:gd name="connsiteY0" fmla="*/ 2432756 h 2726267"/>
              <a:gd name="connsiteX1" fmla="*/ 699911 w 12186356"/>
              <a:gd name="connsiteY1" fmla="*/ 2472267 h 2726267"/>
              <a:gd name="connsiteX2" fmla="*/ 0 w 12186356"/>
              <a:gd name="connsiteY2" fmla="*/ 2506133 h 2726267"/>
              <a:gd name="connsiteX3" fmla="*/ 0 w 12186356"/>
              <a:gd name="connsiteY3" fmla="*/ 2726267 h 2726267"/>
              <a:gd name="connsiteX4" fmla="*/ 12186356 w 12186356"/>
              <a:gd name="connsiteY4" fmla="*/ 2726267 h 2726267"/>
              <a:gd name="connsiteX5" fmla="*/ 12186356 w 12186356"/>
              <a:gd name="connsiteY5" fmla="*/ 0 h 2726267"/>
              <a:gd name="connsiteX6" fmla="*/ 1828800 w 12186356"/>
              <a:gd name="connsiteY6" fmla="*/ 2432756 h 2726267"/>
              <a:gd name="connsiteX0" fmla="*/ 1828800 w 12192000"/>
              <a:gd name="connsiteY0" fmla="*/ 3113142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8800 w 12192000"/>
              <a:gd name="connsiteY6" fmla="*/ 3113142 h 3406653"/>
              <a:gd name="connsiteX0" fmla="*/ 1828800 w 12192000"/>
              <a:gd name="connsiteY0" fmla="*/ 3113142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8800 w 12192000"/>
              <a:gd name="connsiteY6" fmla="*/ 3113142 h 3406653"/>
              <a:gd name="connsiteX0" fmla="*/ 1828800 w 12192000"/>
              <a:gd name="connsiteY0" fmla="*/ 3113142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8800 w 12192000"/>
              <a:gd name="connsiteY6" fmla="*/ 3113142 h 3406653"/>
              <a:gd name="connsiteX0" fmla="*/ 1823156 w 12192000"/>
              <a:gd name="connsiteY0" fmla="*/ 3120786 h 3406653"/>
              <a:gd name="connsiteX1" fmla="*/ 699911 w 12192000"/>
              <a:gd name="connsiteY1" fmla="*/ 315265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3156 w 12192000"/>
              <a:gd name="connsiteY6" fmla="*/ 3120786 h 3406653"/>
              <a:gd name="connsiteX0" fmla="*/ 1823156 w 12192000"/>
              <a:gd name="connsiteY0" fmla="*/ 3120786 h 3406653"/>
              <a:gd name="connsiteX1" fmla="*/ 699911 w 12192000"/>
              <a:gd name="connsiteY1" fmla="*/ 3183233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3156 w 12192000"/>
              <a:gd name="connsiteY6" fmla="*/ 3120786 h 3406653"/>
              <a:gd name="connsiteX0" fmla="*/ 1823156 w 12192000"/>
              <a:gd name="connsiteY0" fmla="*/ 3120786 h 3406653"/>
              <a:gd name="connsiteX1" fmla="*/ 705555 w 12192000"/>
              <a:gd name="connsiteY1" fmla="*/ 3206167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23156 w 12192000"/>
              <a:gd name="connsiteY6" fmla="*/ 3120786 h 3406653"/>
              <a:gd name="connsiteX0" fmla="*/ 1823156 w 12192000"/>
              <a:gd name="connsiteY0" fmla="*/ 3120786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5" fmla="*/ 1823156 w 12192000"/>
              <a:gd name="connsiteY5" fmla="*/ 3120786 h 3406653"/>
              <a:gd name="connsiteX0" fmla="*/ 1817512 w 12192000"/>
              <a:gd name="connsiteY0" fmla="*/ 3136076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5" fmla="*/ 1817512 w 12192000"/>
              <a:gd name="connsiteY5" fmla="*/ 3136076 h 3406653"/>
              <a:gd name="connsiteX0" fmla="*/ 1817512 w 12192000"/>
              <a:gd name="connsiteY0" fmla="*/ 3136076 h 3406653"/>
              <a:gd name="connsiteX1" fmla="*/ 1817511 w 12192000"/>
              <a:gd name="connsiteY1" fmla="*/ 3154375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817512 w 12192000"/>
              <a:gd name="connsiteY6" fmla="*/ 3136076 h 3406653"/>
              <a:gd name="connsiteX0" fmla="*/ 1969912 w 12192000"/>
              <a:gd name="connsiteY0" fmla="*/ 2914377 h 3406653"/>
              <a:gd name="connsiteX1" fmla="*/ 1817511 w 12192000"/>
              <a:gd name="connsiteY1" fmla="*/ 3154375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1969912 w 12192000"/>
              <a:gd name="connsiteY6" fmla="*/ 2914377 h 3406653"/>
              <a:gd name="connsiteX0" fmla="*/ 2602090 w 12192000"/>
              <a:gd name="connsiteY0" fmla="*/ 2990826 h 3406653"/>
              <a:gd name="connsiteX1" fmla="*/ 1817511 w 12192000"/>
              <a:gd name="connsiteY1" fmla="*/ 3154375 h 3406653"/>
              <a:gd name="connsiteX2" fmla="*/ 0 w 12192000"/>
              <a:gd name="connsiteY2" fmla="*/ 3186519 h 3406653"/>
              <a:gd name="connsiteX3" fmla="*/ 0 w 12192000"/>
              <a:gd name="connsiteY3" fmla="*/ 3406653 h 3406653"/>
              <a:gd name="connsiteX4" fmla="*/ 12186356 w 12192000"/>
              <a:gd name="connsiteY4" fmla="*/ 3406653 h 3406653"/>
              <a:gd name="connsiteX5" fmla="*/ 12192000 w 12192000"/>
              <a:gd name="connsiteY5" fmla="*/ 0 h 3406653"/>
              <a:gd name="connsiteX6" fmla="*/ 2602090 w 12192000"/>
              <a:gd name="connsiteY6" fmla="*/ 2990826 h 3406653"/>
              <a:gd name="connsiteX0" fmla="*/ 2602090 w 12192000"/>
              <a:gd name="connsiteY0" fmla="*/ 2990826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5" fmla="*/ 2602090 w 12192000"/>
              <a:gd name="connsiteY5" fmla="*/ 2990826 h 3406653"/>
              <a:gd name="connsiteX0" fmla="*/ 12192000 w 12192000"/>
              <a:gd name="connsiteY0" fmla="*/ 377 h 3407030"/>
              <a:gd name="connsiteX1" fmla="*/ 0 w 12192000"/>
              <a:gd name="connsiteY1" fmla="*/ 3186896 h 3407030"/>
              <a:gd name="connsiteX2" fmla="*/ 0 w 12192000"/>
              <a:gd name="connsiteY2" fmla="*/ 3407030 h 3407030"/>
              <a:gd name="connsiteX3" fmla="*/ 12186356 w 12192000"/>
              <a:gd name="connsiteY3" fmla="*/ 3407030 h 3407030"/>
              <a:gd name="connsiteX4" fmla="*/ 12192000 w 12192000"/>
              <a:gd name="connsiteY4" fmla="*/ 377 h 3407030"/>
              <a:gd name="connsiteX0" fmla="*/ 12192000 w 12192000"/>
              <a:gd name="connsiteY0" fmla="*/ 307 h 3406960"/>
              <a:gd name="connsiteX1" fmla="*/ 0 w 12192000"/>
              <a:gd name="connsiteY1" fmla="*/ 3186826 h 3406960"/>
              <a:gd name="connsiteX2" fmla="*/ 0 w 12192000"/>
              <a:gd name="connsiteY2" fmla="*/ 3406960 h 3406960"/>
              <a:gd name="connsiteX3" fmla="*/ 12186356 w 12192000"/>
              <a:gd name="connsiteY3" fmla="*/ 3406960 h 3406960"/>
              <a:gd name="connsiteX4" fmla="*/ 12192000 w 12192000"/>
              <a:gd name="connsiteY4" fmla="*/ 307 h 3406960"/>
              <a:gd name="connsiteX0" fmla="*/ 12192000 w 12192000"/>
              <a:gd name="connsiteY0" fmla="*/ 0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0 w 12192000"/>
              <a:gd name="connsiteY1" fmla="*/ 3186519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16934 w 12192000"/>
              <a:gd name="connsiteY1" fmla="*/ 3255322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192000 w 12192000"/>
              <a:gd name="connsiteY0" fmla="*/ 0 h 3406653"/>
              <a:gd name="connsiteX1" fmla="*/ 33867 w 12192000"/>
              <a:gd name="connsiteY1" fmla="*/ 3102426 h 3406653"/>
              <a:gd name="connsiteX2" fmla="*/ 0 w 12192000"/>
              <a:gd name="connsiteY2" fmla="*/ 3406653 h 3406653"/>
              <a:gd name="connsiteX3" fmla="*/ 12186356 w 12192000"/>
              <a:gd name="connsiteY3" fmla="*/ 3406653 h 3406653"/>
              <a:gd name="connsiteX4" fmla="*/ 12192000 w 12192000"/>
              <a:gd name="connsiteY4" fmla="*/ 0 h 3406653"/>
              <a:gd name="connsiteX0" fmla="*/ 12412133 w 12412133"/>
              <a:gd name="connsiteY0" fmla="*/ 0 h 3406653"/>
              <a:gd name="connsiteX1" fmla="*/ 0 w 12412133"/>
              <a:gd name="connsiteY1" fmla="*/ 3064202 h 3406653"/>
              <a:gd name="connsiteX2" fmla="*/ 220133 w 12412133"/>
              <a:gd name="connsiteY2" fmla="*/ 3406653 h 3406653"/>
              <a:gd name="connsiteX3" fmla="*/ 12406489 w 12412133"/>
              <a:gd name="connsiteY3" fmla="*/ 3406653 h 3406653"/>
              <a:gd name="connsiteX4" fmla="*/ 12412133 w 12412133"/>
              <a:gd name="connsiteY4" fmla="*/ 0 h 3406653"/>
              <a:gd name="connsiteX0" fmla="*/ 12468006 w 12468006"/>
              <a:gd name="connsiteY0" fmla="*/ 0 h 3406653"/>
              <a:gd name="connsiteX1" fmla="*/ 55873 w 12468006"/>
              <a:gd name="connsiteY1" fmla="*/ 3064202 h 3406653"/>
              <a:gd name="connsiteX2" fmla="*/ 276006 w 12468006"/>
              <a:gd name="connsiteY2" fmla="*/ 3406653 h 3406653"/>
              <a:gd name="connsiteX3" fmla="*/ 12462362 w 12468006"/>
              <a:gd name="connsiteY3" fmla="*/ 3406653 h 3406653"/>
              <a:gd name="connsiteX4" fmla="*/ 12468006 w 12468006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290011 w 12290011"/>
              <a:gd name="connsiteY0" fmla="*/ 0 h 3406653"/>
              <a:gd name="connsiteX1" fmla="*/ 103656 w 12290011"/>
              <a:gd name="connsiteY1" fmla="*/ 3117716 h 3406653"/>
              <a:gd name="connsiteX2" fmla="*/ 98011 w 12290011"/>
              <a:gd name="connsiteY2" fmla="*/ 3406653 h 3406653"/>
              <a:gd name="connsiteX3" fmla="*/ 12284367 w 12290011"/>
              <a:gd name="connsiteY3" fmla="*/ 3406653 h 3406653"/>
              <a:gd name="connsiteX4" fmla="*/ 12290011 w 12290011"/>
              <a:gd name="connsiteY4" fmla="*/ 0 h 3406653"/>
              <a:gd name="connsiteX0" fmla="*/ 12310360 w 12310360"/>
              <a:gd name="connsiteY0" fmla="*/ 0 h 3413499"/>
              <a:gd name="connsiteX1" fmla="*/ 124005 w 12310360"/>
              <a:gd name="connsiteY1" fmla="*/ 3117716 h 3413499"/>
              <a:gd name="connsiteX2" fmla="*/ 118360 w 12310360"/>
              <a:gd name="connsiteY2" fmla="*/ 3406653 h 3413499"/>
              <a:gd name="connsiteX3" fmla="*/ 12304716 w 12310360"/>
              <a:gd name="connsiteY3" fmla="*/ 3406653 h 3413499"/>
              <a:gd name="connsiteX4" fmla="*/ 12310360 w 12310360"/>
              <a:gd name="connsiteY4" fmla="*/ 0 h 3413499"/>
              <a:gd name="connsiteX0" fmla="*/ 12257385 w 12257385"/>
              <a:gd name="connsiteY0" fmla="*/ 0 h 3406653"/>
              <a:gd name="connsiteX1" fmla="*/ 71030 w 12257385"/>
              <a:gd name="connsiteY1" fmla="*/ 3117716 h 3406653"/>
              <a:gd name="connsiteX2" fmla="*/ 65385 w 12257385"/>
              <a:gd name="connsiteY2" fmla="*/ 3406653 h 3406653"/>
              <a:gd name="connsiteX3" fmla="*/ 12251741 w 12257385"/>
              <a:gd name="connsiteY3" fmla="*/ 3406653 h 3406653"/>
              <a:gd name="connsiteX4" fmla="*/ 12257385 w 12257385"/>
              <a:gd name="connsiteY4" fmla="*/ 0 h 340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385" h="3406653">
                <a:moveTo>
                  <a:pt x="12257385" y="0"/>
                </a:moveTo>
                <a:cubicBezTo>
                  <a:pt x="9763482" y="1423465"/>
                  <a:pt x="5850943" y="3635499"/>
                  <a:pt x="71030" y="3117716"/>
                </a:cubicBezTo>
                <a:cubicBezTo>
                  <a:pt x="42807" y="3109549"/>
                  <a:pt x="-70315" y="3406653"/>
                  <a:pt x="65385" y="3406653"/>
                </a:cubicBezTo>
                <a:lnTo>
                  <a:pt x="12251741" y="3406653"/>
                </a:lnTo>
                <a:cubicBezTo>
                  <a:pt x="12253622" y="2271102"/>
                  <a:pt x="12255504" y="1135551"/>
                  <a:pt x="1225738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B5F3755A-C065-73F8-9C6B-491EC5319EEA}"/>
              </a:ext>
            </a:extLst>
          </p:cNvPr>
          <p:cNvSpPr/>
          <p:nvPr/>
        </p:nvSpPr>
        <p:spPr>
          <a:xfrm rot="20709969">
            <a:off x="-1110234" y="-331386"/>
            <a:ext cx="12803690" cy="4060395"/>
          </a:xfrm>
          <a:prstGeom prst="arc">
            <a:avLst>
              <a:gd name="adj1" fmla="val 1591959"/>
              <a:gd name="adj2" fmla="val 5818049"/>
            </a:avLst>
          </a:prstGeom>
          <a:ln w="53975" cap="rnd" cmpd="sng">
            <a:solidFill>
              <a:schemeClr val="bg1">
                <a:lumMod val="95000"/>
              </a:schemeClr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6" name="Дуга 45">
            <a:extLst>
              <a:ext uri="{FF2B5EF4-FFF2-40B4-BE49-F238E27FC236}">
                <a16:creationId xmlns:a16="http://schemas.microsoft.com/office/drawing/2014/main" id="{C672D89D-E645-A55B-6B27-DBC0CD3813EE}"/>
              </a:ext>
            </a:extLst>
          </p:cNvPr>
          <p:cNvSpPr/>
          <p:nvPr/>
        </p:nvSpPr>
        <p:spPr>
          <a:xfrm rot="20709969">
            <a:off x="-1089605" y="-331386"/>
            <a:ext cx="12803690" cy="4060395"/>
          </a:xfrm>
          <a:prstGeom prst="arc">
            <a:avLst>
              <a:gd name="adj1" fmla="val 5794788"/>
              <a:gd name="adj2" fmla="val 8273621"/>
            </a:avLst>
          </a:prstGeom>
          <a:noFill/>
          <a:ln w="41275" cap="rnd" cmpd="sng">
            <a:solidFill>
              <a:schemeClr val="bg1">
                <a:lumMod val="95000"/>
              </a:schemeClr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4D1BC2D-6D50-E02E-4B1B-F3E923FEDBE4}"/>
              </a:ext>
            </a:extLst>
          </p:cNvPr>
          <p:cNvCxnSpPr>
            <a:cxnSpLocks/>
          </p:cNvCxnSpPr>
          <p:nvPr/>
        </p:nvCxnSpPr>
        <p:spPr>
          <a:xfrm>
            <a:off x="0" y="4455538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01F99AB5-1C03-2362-CC4C-A2532A017772}"/>
              </a:ext>
            </a:extLst>
          </p:cNvPr>
          <p:cNvSpPr/>
          <p:nvPr/>
        </p:nvSpPr>
        <p:spPr>
          <a:xfrm>
            <a:off x="519692" y="4302300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767C0C9D-DFFA-B3F6-921C-7145EDED9B79}"/>
              </a:ext>
            </a:extLst>
          </p:cNvPr>
          <p:cNvSpPr/>
          <p:nvPr/>
        </p:nvSpPr>
        <p:spPr>
          <a:xfrm rot="20709969">
            <a:off x="-1086255" y="-331386"/>
            <a:ext cx="12803690" cy="4060395"/>
          </a:xfrm>
          <a:prstGeom prst="arc">
            <a:avLst>
              <a:gd name="adj1" fmla="val 8307986"/>
              <a:gd name="adj2" fmla="val 9736505"/>
            </a:avLst>
          </a:prstGeom>
          <a:noFill/>
          <a:ln w="28575" cap="rnd" cmpd="sng">
            <a:solidFill>
              <a:schemeClr val="bg1">
                <a:lumMod val="95000"/>
              </a:schemeClr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24D3CC5-A621-8C65-D7F2-83D3F09761D1}"/>
              </a:ext>
            </a:extLst>
          </p:cNvPr>
          <p:cNvSpPr/>
          <p:nvPr/>
        </p:nvSpPr>
        <p:spPr>
          <a:xfrm>
            <a:off x="4118594" y="1558190"/>
            <a:ext cx="1645696" cy="1868100"/>
          </a:xfrm>
          <a:prstGeom prst="roundRect">
            <a:avLst/>
          </a:prstGeom>
          <a:noFill/>
          <a:ln w="6350">
            <a:solidFill>
              <a:srgbClr val="EF2D2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F3CF1F0-3D82-669B-92AD-198D2352E6CD}"/>
              </a:ext>
            </a:extLst>
          </p:cNvPr>
          <p:cNvGrpSpPr/>
          <p:nvPr/>
        </p:nvGrpSpPr>
        <p:grpSpPr>
          <a:xfrm>
            <a:off x="268197" y="98109"/>
            <a:ext cx="3196363" cy="291618"/>
            <a:chOff x="326990" y="210626"/>
            <a:chExt cx="4261817" cy="38882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19FC6A4-A8E0-BF19-C109-EC99AC88FF61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3F9F94-9D86-1BCD-7626-CE0EE25D7B4F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ИСТОРИЯ ИНДЕЙКИ В РОССИИ</a:t>
              </a:r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C07E94-A336-389A-5F08-3020E570B51B}"/>
              </a:ext>
            </a:extLst>
          </p:cNvPr>
          <p:cNvCxnSpPr>
            <a:cxnSpLocks/>
          </p:cNvCxnSpPr>
          <p:nvPr/>
        </p:nvCxnSpPr>
        <p:spPr>
          <a:xfrm>
            <a:off x="4788499" y="3461611"/>
            <a:ext cx="0" cy="81722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7A1A5EE1-D634-1C45-601A-6E19880605C8}"/>
              </a:ext>
            </a:extLst>
          </p:cNvPr>
          <p:cNvSpPr/>
          <p:nvPr/>
        </p:nvSpPr>
        <p:spPr>
          <a:xfrm>
            <a:off x="126508" y="866842"/>
            <a:ext cx="148862" cy="328224"/>
          </a:xfrm>
          <a:custGeom>
            <a:avLst/>
            <a:gdLst>
              <a:gd name="connsiteX0" fmla="*/ 0 w 584515"/>
              <a:gd name="connsiteY0" fmla="*/ 0 h 1374766"/>
              <a:gd name="connsiteX1" fmla="*/ 428964 w 584515"/>
              <a:gd name="connsiteY1" fmla="*/ 378448 h 1374766"/>
              <a:gd name="connsiteX2" fmla="*/ 423192 w 584515"/>
              <a:gd name="connsiteY2" fmla="*/ 1043188 h 1374766"/>
              <a:gd name="connsiteX3" fmla="*/ 35837 w 584515"/>
              <a:gd name="connsiteY3" fmla="*/ 1374766 h 1374766"/>
              <a:gd name="connsiteX4" fmla="*/ 0 w 584515"/>
              <a:gd name="connsiteY4" fmla="*/ 1374766 h 1374766"/>
              <a:gd name="connsiteX5" fmla="*/ 0 w 584515"/>
              <a:gd name="connsiteY5" fmla="*/ 0 h 13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15" h="1374766">
                <a:moveTo>
                  <a:pt x="0" y="0"/>
                </a:moveTo>
                <a:lnTo>
                  <a:pt x="428964" y="378448"/>
                </a:lnTo>
                <a:cubicBezTo>
                  <a:pt x="638599" y="563397"/>
                  <a:pt x="636015" y="861011"/>
                  <a:pt x="423192" y="1043188"/>
                </a:cubicBezTo>
                <a:lnTo>
                  <a:pt x="35837" y="1374766"/>
                </a:lnTo>
                <a:lnTo>
                  <a:pt x="0" y="1374766"/>
                </a:lnTo>
                <a:lnTo>
                  <a:pt x="0" y="0"/>
                </a:lnTo>
                <a:close/>
              </a:path>
            </a:pathLst>
          </a:cu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6D596E2-49EA-2997-0264-1F815EE60C3D}"/>
              </a:ext>
            </a:extLst>
          </p:cNvPr>
          <p:cNvCxnSpPr>
            <a:cxnSpLocks/>
          </p:cNvCxnSpPr>
          <p:nvPr/>
        </p:nvCxnSpPr>
        <p:spPr>
          <a:xfrm>
            <a:off x="3430509" y="3549853"/>
            <a:ext cx="1" cy="7486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C3094BF-1256-5819-2F72-7E4211A838B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686313" y="4201712"/>
            <a:ext cx="2130" cy="1005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CF34EDA-A668-1755-2749-7826E3356E55}"/>
              </a:ext>
            </a:extLst>
          </p:cNvPr>
          <p:cNvSpPr txBox="1"/>
          <p:nvPr/>
        </p:nvSpPr>
        <p:spPr>
          <a:xfrm>
            <a:off x="354939" y="4288217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1913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E11868B-50CA-17A6-452A-6E57D9550DBE}"/>
              </a:ext>
            </a:extLst>
          </p:cNvPr>
          <p:cNvCxnSpPr>
            <a:cxnSpLocks/>
          </p:cNvCxnSpPr>
          <p:nvPr/>
        </p:nvCxnSpPr>
        <p:spPr>
          <a:xfrm flipH="1">
            <a:off x="2120160" y="3999603"/>
            <a:ext cx="7387" cy="33062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656FB9F-E0A9-F1FF-CBD9-F7315CF56A4B}"/>
              </a:ext>
            </a:extLst>
          </p:cNvPr>
          <p:cNvSpPr txBox="1"/>
          <p:nvPr/>
        </p:nvSpPr>
        <p:spPr>
          <a:xfrm>
            <a:off x="4122811" y="1580800"/>
            <a:ext cx="1679866" cy="1858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75" dirty="0">
                <a:latin typeface="Montserrat Medium" panose="00000600000000000000" pitchFamily="2" charset="-52"/>
              </a:rPr>
              <a:t>В 60-х годах в связи с переводом птицеводческой отрасли на промышленную основу, в России началось строительство и организация специализированных индейководческих предприятий: племзаводов, племрепродукторов и </a:t>
            </a:r>
            <a:r>
              <a:rPr lang="ru-RU" sz="675" dirty="0" err="1">
                <a:latin typeface="Montserrat Medium" panose="00000600000000000000" pitchFamily="2" charset="-52"/>
              </a:rPr>
              <a:t>индейкофабрик</a:t>
            </a:r>
            <a:r>
              <a:rPr lang="ru-RU" sz="675" dirty="0">
                <a:latin typeface="Montserrat Medium" panose="00000600000000000000" pitchFamily="2" charset="-52"/>
              </a:rPr>
              <a:t>. Всего около 20 предприятий. Заметного сдвига в увеличении производства индюшатины не произошло, более того, ряд предприятий перешли на разведение других видов птицы, в основном бройлеров.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5ABBEABC-7A7A-B9E4-21E0-9FAE4589049F}"/>
              </a:ext>
            </a:extLst>
          </p:cNvPr>
          <p:cNvSpPr/>
          <p:nvPr/>
        </p:nvSpPr>
        <p:spPr>
          <a:xfrm>
            <a:off x="1955103" y="4298751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327686-B915-BB74-4494-0DE8B8724098}"/>
              </a:ext>
            </a:extLst>
          </p:cNvPr>
          <p:cNvSpPr txBox="1"/>
          <p:nvPr/>
        </p:nvSpPr>
        <p:spPr>
          <a:xfrm>
            <a:off x="1786386" y="4291881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1930</a:t>
            </a: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14911802-FB0E-A044-5865-7D130567531B}"/>
              </a:ext>
            </a:extLst>
          </p:cNvPr>
          <p:cNvSpPr/>
          <p:nvPr/>
        </p:nvSpPr>
        <p:spPr>
          <a:xfrm>
            <a:off x="4610406" y="4296461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2EAC781-9220-E23F-BAF0-7993CE766BEC}"/>
              </a:ext>
            </a:extLst>
          </p:cNvPr>
          <p:cNvSpPr txBox="1"/>
          <p:nvPr/>
        </p:nvSpPr>
        <p:spPr>
          <a:xfrm>
            <a:off x="4437681" y="4293284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rgbClr val="EF2D24"/>
                </a:solidFill>
                <a:latin typeface="Montserrat Medium" panose="00000600000000000000" pitchFamily="2" charset="-52"/>
              </a:rPr>
              <a:t>1967</a:t>
            </a: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C3A7E5ED-BB3C-976B-989D-7C07A65DF47C}"/>
              </a:ext>
            </a:extLst>
          </p:cNvPr>
          <p:cNvCxnSpPr>
            <a:cxnSpLocks/>
          </p:cNvCxnSpPr>
          <p:nvPr/>
        </p:nvCxnSpPr>
        <p:spPr>
          <a:xfrm flipH="1">
            <a:off x="7413008" y="3163752"/>
            <a:ext cx="6" cy="111508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Овал 103">
            <a:extLst>
              <a:ext uri="{FF2B5EF4-FFF2-40B4-BE49-F238E27FC236}">
                <a16:creationId xmlns:a16="http://schemas.microsoft.com/office/drawing/2014/main" id="{C6B4736D-9108-ECB6-0D91-6B90E2BA1A65}"/>
              </a:ext>
            </a:extLst>
          </p:cNvPr>
          <p:cNvSpPr/>
          <p:nvPr/>
        </p:nvSpPr>
        <p:spPr>
          <a:xfrm>
            <a:off x="7249627" y="4289315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A16C7D-9D26-DB6B-13E1-9A92F9BD02BF}"/>
              </a:ext>
            </a:extLst>
          </p:cNvPr>
          <p:cNvSpPr txBox="1"/>
          <p:nvPr/>
        </p:nvSpPr>
        <p:spPr>
          <a:xfrm>
            <a:off x="7092066" y="4278835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latin typeface="Montserrat Medium" panose="00000600000000000000" pitchFamily="2" charset="-52"/>
              </a:rPr>
              <a:t>2000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3307776-EDF5-F373-64BF-8DA27C77C97E}"/>
              </a:ext>
            </a:extLst>
          </p:cNvPr>
          <p:cNvGrpSpPr/>
          <p:nvPr/>
        </p:nvGrpSpPr>
        <p:grpSpPr>
          <a:xfrm>
            <a:off x="8106965" y="114294"/>
            <a:ext cx="910527" cy="919420"/>
            <a:chOff x="5069267" y="583039"/>
            <a:chExt cx="2748465" cy="277530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0AB0DC5-D224-4472-B69E-EA06EF1DD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8305" y="778920"/>
              <a:ext cx="2579427" cy="2579427"/>
            </a:xfrm>
            <a:prstGeom prst="flowChartConnector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53092F7-A83A-8466-7CD9-674112B32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9267" y="583039"/>
              <a:ext cx="2343485" cy="2514837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97853-A530-AF73-7FD5-A44DAB10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527163"/>
            <a:ext cx="2642116" cy="12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E6E933-F2A9-40C2-88A5-8596C21D4373}"/>
              </a:ext>
            </a:extLst>
          </p:cNvPr>
          <p:cNvSpPr txBox="1"/>
          <p:nvPr/>
        </p:nvSpPr>
        <p:spPr>
          <a:xfrm>
            <a:off x="85997" y="2060188"/>
            <a:ext cx="1205877" cy="206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75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С конца 18 века до начала 20 века индейку начинали активно выращивать, в первую очередь знатные и состоятельные люди, т.к. племенной материал был дорогой и завозили  из Европы и Америки. К 1913 году поголовье индейки  насчитывало около 2,7 млн голов. Первая мировая война и революция резко сократили поголовье индейки</a:t>
            </a:r>
            <a:endParaRPr lang="ru-RU" sz="675" dirty="0">
              <a:latin typeface="Montserrat Medium" panose="00000600000000000000" pitchFamily="2" charset="-52"/>
            </a:endParaRPr>
          </a:p>
        </p:txBody>
      </p:sp>
      <p:sp>
        <p:nvSpPr>
          <p:cNvPr id="21" name="Прямоугольник: скругленные углы 28">
            <a:extLst>
              <a:ext uri="{FF2B5EF4-FFF2-40B4-BE49-F238E27FC236}">
                <a16:creationId xmlns:a16="http://schemas.microsoft.com/office/drawing/2014/main" id="{76E47766-5DCD-38CA-CE19-397E39D7C5CB}"/>
              </a:ext>
            </a:extLst>
          </p:cNvPr>
          <p:cNvSpPr/>
          <p:nvPr/>
        </p:nvSpPr>
        <p:spPr>
          <a:xfrm>
            <a:off x="86585" y="2021448"/>
            <a:ext cx="1197902" cy="211562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67A84-701C-8245-C826-BA0AA1F28FFA}"/>
              </a:ext>
            </a:extLst>
          </p:cNvPr>
          <p:cNvSpPr txBox="1"/>
          <p:nvPr/>
        </p:nvSpPr>
        <p:spPr>
          <a:xfrm>
            <a:off x="1487475" y="1891961"/>
            <a:ext cx="1205877" cy="206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75" dirty="0">
                <a:latin typeface="Montserrat Medium" panose="00000600000000000000" pitchFamily="2" charset="-52"/>
              </a:rPr>
              <a:t>В 30-е годы XX века </a:t>
            </a:r>
            <a:r>
              <a:rPr lang="ru-RU" sz="675" dirty="0" err="1">
                <a:latin typeface="Montserrat Medium" panose="00000600000000000000" pitchFamily="2" charset="-52"/>
              </a:rPr>
              <a:t>индейководство</a:t>
            </a:r>
            <a:r>
              <a:rPr lang="ru-RU" sz="675" dirty="0">
                <a:latin typeface="Montserrat Medium" panose="00000600000000000000" pitchFamily="2" charset="-52"/>
              </a:rPr>
              <a:t> в России постепенно начало возрождаться. Основными регионы: Северный Кавказ и Центральное Черноземье. Проводится работа по созданию отечественных пород индеек на основе скрещивания местных индеек с индюками бронзовой широкогрудой породы импортного происхождения.</a:t>
            </a:r>
          </a:p>
        </p:txBody>
      </p:sp>
      <p:sp>
        <p:nvSpPr>
          <p:cNvPr id="23" name="Прямоугольник: скругленные углы 28">
            <a:extLst>
              <a:ext uri="{FF2B5EF4-FFF2-40B4-BE49-F238E27FC236}">
                <a16:creationId xmlns:a16="http://schemas.microsoft.com/office/drawing/2014/main" id="{A796DB89-80AA-B685-6EA7-5AA73F9069CB}"/>
              </a:ext>
            </a:extLst>
          </p:cNvPr>
          <p:cNvSpPr/>
          <p:nvPr/>
        </p:nvSpPr>
        <p:spPr>
          <a:xfrm>
            <a:off x="1491233" y="1840487"/>
            <a:ext cx="1197902" cy="215911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1C930E2-38E1-12B0-908A-FB7D0831F7D7}"/>
              </a:ext>
            </a:extLst>
          </p:cNvPr>
          <p:cNvSpPr/>
          <p:nvPr/>
        </p:nvSpPr>
        <p:spPr>
          <a:xfrm>
            <a:off x="3254276" y="4288217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76AF25-BA59-38A5-FAAF-AD77839748EB}"/>
              </a:ext>
            </a:extLst>
          </p:cNvPr>
          <p:cNvSpPr txBox="1"/>
          <p:nvPr/>
        </p:nvSpPr>
        <p:spPr>
          <a:xfrm>
            <a:off x="3087323" y="4284046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1950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C3CA4-8583-25FE-C6BA-604EA90418F2}"/>
              </a:ext>
            </a:extLst>
          </p:cNvPr>
          <p:cNvSpPr txBox="1"/>
          <p:nvPr/>
        </p:nvSpPr>
        <p:spPr>
          <a:xfrm>
            <a:off x="2842161" y="2168146"/>
            <a:ext cx="120587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75" dirty="0">
                <a:latin typeface="Montserrat Medium" panose="00000600000000000000" pitchFamily="2" charset="-52"/>
              </a:rPr>
              <a:t>В годы ВОВ поголовье индеек вновь сильно сократилось, многие предприятия были уничтожены. Начали появляться специализированные предприятия, поголовье индеек достигло более 2 млн голов</a:t>
            </a:r>
          </a:p>
        </p:txBody>
      </p:sp>
      <p:sp>
        <p:nvSpPr>
          <p:cNvPr id="31" name="Прямоугольник: скругленные углы 28">
            <a:extLst>
              <a:ext uri="{FF2B5EF4-FFF2-40B4-BE49-F238E27FC236}">
                <a16:creationId xmlns:a16="http://schemas.microsoft.com/office/drawing/2014/main" id="{929F1F1F-D6E1-603A-0D64-5E04FE036E4E}"/>
              </a:ext>
            </a:extLst>
          </p:cNvPr>
          <p:cNvSpPr/>
          <p:nvPr/>
        </p:nvSpPr>
        <p:spPr>
          <a:xfrm>
            <a:off x="2836956" y="2164179"/>
            <a:ext cx="1197902" cy="1385673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CCE923-5BBD-E1F2-E472-CA5402053F36}"/>
              </a:ext>
            </a:extLst>
          </p:cNvPr>
          <p:cNvSpPr txBox="1"/>
          <p:nvPr/>
        </p:nvSpPr>
        <p:spPr>
          <a:xfrm>
            <a:off x="6549708" y="1412837"/>
            <a:ext cx="18538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75" dirty="0">
                <a:latin typeface="Montserrat Medium" panose="00000600000000000000" pitchFamily="2" charset="-52"/>
              </a:rPr>
              <a:t>При общем спаде производства в 90-х годах промышленное </a:t>
            </a:r>
            <a:r>
              <a:rPr lang="ru-RU" sz="675" dirty="0" err="1">
                <a:latin typeface="Montserrat Medium" panose="00000600000000000000" pitchFamily="2" charset="-52"/>
              </a:rPr>
              <a:t>индейководство</a:t>
            </a:r>
            <a:r>
              <a:rPr lang="ru-RU" sz="675" dirty="0">
                <a:latin typeface="Montserrat Medium" panose="00000600000000000000" pitchFamily="2" charset="-52"/>
              </a:rPr>
              <a:t> было практически свернуто. Лишь население южных регионов страны продолжало разводить индеек в приусадебных и фермерских хозяйствах, используя племенной материал уцелевшей еще Северо-Кавказской зональной опытной станции по птицеводству и несколько </a:t>
            </a:r>
            <a:r>
              <a:rPr lang="ru-RU" sz="675" dirty="0" err="1">
                <a:latin typeface="Montserrat Medium" panose="00000600000000000000" pitchFamily="2" charset="-52"/>
              </a:rPr>
              <a:t>индейкофабрик</a:t>
            </a:r>
            <a:r>
              <a:rPr lang="ru-RU" sz="675" dirty="0">
                <a:latin typeface="Montserrat Medium" panose="00000600000000000000" pitchFamily="2" charset="-52"/>
              </a:rPr>
              <a:t> в Московской, Воронежской и Калужской областях. В 2001 году запускают первое индустриальное производство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D4A13F-F24B-98EA-CEAB-65C6CA80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88" y="92733"/>
            <a:ext cx="2809974" cy="12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: скругленные углы 28">
            <a:extLst>
              <a:ext uri="{FF2B5EF4-FFF2-40B4-BE49-F238E27FC236}">
                <a16:creationId xmlns:a16="http://schemas.microsoft.com/office/drawing/2014/main" id="{E7214287-F7D8-88B3-D7AF-10B81C9AA186}"/>
              </a:ext>
            </a:extLst>
          </p:cNvPr>
          <p:cNvSpPr/>
          <p:nvPr/>
        </p:nvSpPr>
        <p:spPr>
          <a:xfrm>
            <a:off x="6549708" y="1365193"/>
            <a:ext cx="1853882" cy="1799502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181775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B2572B-A6FC-C235-3FB6-1B3AC636E173}"/>
              </a:ext>
            </a:extLst>
          </p:cNvPr>
          <p:cNvGrpSpPr/>
          <p:nvPr/>
        </p:nvGrpSpPr>
        <p:grpSpPr>
          <a:xfrm>
            <a:off x="461634" y="867908"/>
            <a:ext cx="7076995" cy="3110389"/>
            <a:chOff x="1643146" y="1381233"/>
            <a:chExt cx="7612104" cy="3005699"/>
          </a:xfrm>
        </p:grpSpPr>
        <p:pic>
          <p:nvPicPr>
            <p:cNvPr id="3" name="Picture 2" descr="DSC00080">
              <a:extLst>
                <a:ext uri="{FF2B5EF4-FFF2-40B4-BE49-F238E27FC236}">
                  <a16:creationId xmlns:a16="http://schemas.microsoft.com/office/drawing/2014/main" id="{1E44C3BC-F626-5B50-4430-6ED75F13D8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3"/>
            <a:stretch/>
          </p:blipFill>
          <p:spPr bwMode="auto">
            <a:xfrm>
              <a:off x="1643146" y="1845166"/>
              <a:ext cx="5084973" cy="254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F9594955-4916-58EC-92DE-F1D727BC0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543" y="1381233"/>
              <a:ext cx="1379386" cy="40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92" b="1" dirty="0">
                  <a:latin typeface="Montserrat" pitchFamily="2" charset="0"/>
                </a:rPr>
                <a:t>2003</a:t>
              </a: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5BC6181-B8AC-4309-02B1-C78B4C753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280" y="1381234"/>
              <a:ext cx="1110832" cy="40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92" b="1" dirty="0">
                  <a:latin typeface="Montserrat" pitchFamily="2" charset="0"/>
                </a:rPr>
                <a:t>1966</a:t>
              </a:r>
            </a:p>
          </p:txBody>
        </p:sp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BA3BF0E4-F5B1-B014-A5A1-D45878AD1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5864" y="1381233"/>
              <a:ext cx="1379386" cy="40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92" b="1" dirty="0">
                  <a:latin typeface="Montserrat" pitchFamily="2" charset="0"/>
                </a:rPr>
                <a:t>2023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94759-2E33-92A4-F027-441AD917B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14222" r="11727" b="15160"/>
          <a:stretch/>
        </p:blipFill>
        <p:spPr>
          <a:xfrm>
            <a:off x="5189149" y="1348000"/>
            <a:ext cx="3645446" cy="2630297"/>
          </a:xfrm>
          <a:prstGeom prst="rect">
            <a:avLst/>
          </a:prstGeom>
        </p:spPr>
      </p:pic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5225906D-A410-1EB9-0C8E-4F610E4F3422}"/>
              </a:ext>
            </a:extLst>
          </p:cNvPr>
          <p:cNvSpPr/>
          <p:nvPr/>
        </p:nvSpPr>
        <p:spPr>
          <a:xfrm>
            <a:off x="268197" y="161804"/>
            <a:ext cx="3800326" cy="19704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38E0F-7291-7B60-1B7A-45E169C9347C}"/>
              </a:ext>
            </a:extLst>
          </p:cNvPr>
          <p:cNvSpPr txBox="1"/>
          <p:nvPr/>
        </p:nvSpPr>
        <p:spPr>
          <a:xfrm>
            <a:off x="352428" y="81717"/>
            <a:ext cx="3631864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ГЕНЕТИЧЕСКИЙ ПРОГРЕСС ТЯЖЕЛЫХ КРОССОВ ИНДЕЙКИ</a:t>
            </a:r>
          </a:p>
        </p:txBody>
      </p:sp>
    </p:spTree>
    <p:extLst>
      <p:ext uri="{BB962C8B-B14F-4D97-AF65-F5344CB8AC3E}">
        <p14:creationId xmlns:p14="http://schemas.microsoft.com/office/powerpoint/2010/main" val="340130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F9E721-8CFD-CF47-AEB2-ECCFC5126AFD}"/>
              </a:ext>
            </a:extLst>
          </p:cNvPr>
          <p:cNvSpPr/>
          <p:nvPr/>
        </p:nvSpPr>
        <p:spPr>
          <a:xfrm>
            <a:off x="392055" y="529741"/>
            <a:ext cx="192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Montserrat" pitchFamily="2" charset="0"/>
              </a:rPr>
              <a:t>Тыс. тонн убойного веса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19B26A-726C-9CB2-B812-D59B0F40C74C}"/>
              </a:ext>
            </a:extLst>
          </p:cNvPr>
          <p:cNvSpPr/>
          <p:nvPr/>
        </p:nvSpPr>
        <p:spPr>
          <a:xfrm>
            <a:off x="6352982" y="554179"/>
            <a:ext cx="27910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1000" b="1" dirty="0">
              <a:latin typeface="Montserrat" pitchFamily="2" charset="0"/>
            </a:endParaRPr>
          </a:p>
          <a:p>
            <a:r>
              <a:rPr lang="ru-RU" dirty="0" err="1">
                <a:latin typeface="Montserrat" pitchFamily="2" charset="0"/>
              </a:rPr>
              <a:t>Индейководство</a:t>
            </a:r>
            <a:r>
              <a:rPr lang="ru-RU" dirty="0">
                <a:latin typeface="Montserrat" pitchFamily="2" charset="0"/>
              </a:rPr>
              <a:t> России в 2024 году продемонстрировало устойчивость производства, расширяя экспортные поставки и удовлетворяя растущий потребительский спрос на индейку</a:t>
            </a:r>
          </a:p>
          <a:p>
            <a:endParaRPr lang="ru-RU" dirty="0">
              <a:latin typeface="Montserra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84A85F-07A7-49A4-9EE3-0B69D0D3BF7D}"/>
              </a:ext>
            </a:extLst>
          </p:cNvPr>
          <p:cNvSpPr/>
          <p:nvPr/>
        </p:nvSpPr>
        <p:spPr>
          <a:xfrm>
            <a:off x="6352982" y="2711091"/>
            <a:ext cx="2709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ontserrat" pitchFamily="2" charset="0"/>
              </a:rPr>
              <a:t>Прогноз  производства мяса индейки на 2025 г. порядка 460 тыс. тонн. 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E91747D-CD96-9540-C62A-5BD3DB690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38029"/>
              </p:ext>
            </p:extLst>
          </p:nvPr>
        </p:nvGraphicFramePr>
        <p:xfrm>
          <a:off x="374653" y="775962"/>
          <a:ext cx="5799447" cy="404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: скругленные углы 11">
            <a:extLst>
              <a:ext uri="{FF2B5EF4-FFF2-40B4-BE49-F238E27FC236}">
                <a16:creationId xmlns:a16="http://schemas.microsoft.com/office/drawing/2014/main" id="{DCFE42A1-8575-0413-9307-1ED56EFC1D2E}"/>
              </a:ext>
            </a:extLst>
          </p:cNvPr>
          <p:cNvSpPr/>
          <p:nvPr/>
        </p:nvSpPr>
        <p:spPr>
          <a:xfrm>
            <a:off x="268197" y="176713"/>
            <a:ext cx="3196363" cy="19704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783B-749A-879B-44CF-8D90C5BEE7F8}"/>
              </a:ext>
            </a:extLst>
          </p:cNvPr>
          <p:cNvSpPr txBox="1"/>
          <p:nvPr/>
        </p:nvSpPr>
        <p:spPr>
          <a:xfrm>
            <a:off x="409886" y="98109"/>
            <a:ext cx="2897194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ПРОИЗВОДСТВО МЯСА ИНДЕЙКИ В РОССИИ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734D7E-60D3-645F-0B75-F357BC5022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84" y="1354398"/>
            <a:ext cx="251174" cy="251174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12E577-1960-0D64-72EF-0907A1B9FD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4" y="2954836"/>
            <a:ext cx="251174" cy="2511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595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EA00-58B6-AFC9-C548-3912078C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6999C02-FFAE-A8E7-3D84-B59EDE6AC206}"/>
              </a:ext>
            </a:extLst>
          </p:cNvPr>
          <p:cNvGrpSpPr/>
          <p:nvPr/>
        </p:nvGrpSpPr>
        <p:grpSpPr>
          <a:xfrm>
            <a:off x="268197" y="98109"/>
            <a:ext cx="3196363" cy="291618"/>
            <a:chOff x="326990" y="210626"/>
            <a:chExt cx="4261817" cy="38882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C50963E-350C-1AC7-5C4B-A4C37C6063D1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21C411-24FE-8C3E-479D-23F95B1967D9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ЭВОЛЮЦИЯ  РЫНКА ИНДЕЙКИ В РОССИИ</a:t>
              </a:r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7C8AF8F5-641D-806B-7B2C-51913A797F26}"/>
              </a:ext>
            </a:extLst>
          </p:cNvPr>
          <p:cNvSpPr/>
          <p:nvPr/>
        </p:nvSpPr>
        <p:spPr>
          <a:xfrm>
            <a:off x="362957" y="1659229"/>
            <a:ext cx="1162311" cy="1277471"/>
          </a:xfrm>
          <a:prstGeom prst="rightArrow">
            <a:avLst>
              <a:gd name="adj1" fmla="val 50000"/>
              <a:gd name="adj2" fmla="val 2325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/>
                </a:solidFill>
                <a:latin typeface="Montserrat" pitchFamily="2" charset="0"/>
              </a:rPr>
              <a:t>Появление продукта (импорт)</a:t>
            </a:r>
            <a:endParaRPr lang="en-US" sz="105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725B10B-270A-2CB6-E2D3-2EB0B93F86AE}"/>
              </a:ext>
            </a:extLst>
          </p:cNvPr>
          <p:cNvSpPr/>
          <p:nvPr/>
        </p:nvSpPr>
        <p:spPr>
          <a:xfrm>
            <a:off x="1525268" y="1613884"/>
            <a:ext cx="1224795" cy="1411941"/>
          </a:xfrm>
          <a:prstGeom prst="rightArrow">
            <a:avLst>
              <a:gd name="adj1" fmla="val 50000"/>
              <a:gd name="adj2" fmla="val 20265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/>
                </a:solidFill>
                <a:latin typeface="Montserrat" pitchFamily="2" charset="0"/>
              </a:rPr>
              <a:t>Проникновение </a:t>
            </a:r>
            <a:endParaRPr lang="en-US" sz="105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8748800-7337-426B-0F28-85A572A30795}"/>
              </a:ext>
            </a:extLst>
          </p:cNvPr>
          <p:cNvSpPr/>
          <p:nvPr/>
        </p:nvSpPr>
        <p:spPr>
          <a:xfrm>
            <a:off x="2755287" y="1461816"/>
            <a:ext cx="1418546" cy="1828800"/>
          </a:xfrm>
          <a:prstGeom prst="rightArrow">
            <a:avLst>
              <a:gd name="adj1" fmla="val 50000"/>
              <a:gd name="adj2" fmla="val 2761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ontserrat" pitchFamily="2" charset="0"/>
              </a:rPr>
              <a:t>Увеличение продаж, продвижение</a:t>
            </a:r>
            <a:endParaRPr lang="en-US" sz="1050" dirty="0">
              <a:latin typeface="Montserrat" pitchFamily="2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BF1CF936-335F-3091-E1D7-EBBAB08A0D55}"/>
              </a:ext>
            </a:extLst>
          </p:cNvPr>
          <p:cNvSpPr/>
          <p:nvPr/>
        </p:nvSpPr>
        <p:spPr>
          <a:xfrm>
            <a:off x="4173834" y="1174385"/>
            <a:ext cx="1114434" cy="2403662"/>
          </a:xfrm>
          <a:prstGeom prst="rightArrow">
            <a:avLst>
              <a:gd name="adj1" fmla="val 50000"/>
              <a:gd name="adj2" fmla="val 301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ontserrat" pitchFamily="2" charset="0"/>
              </a:rPr>
              <a:t>Критическая доля рынка</a:t>
            </a:r>
            <a:endParaRPr lang="en-US" sz="1050" dirty="0">
              <a:latin typeface="Montserrat" pitchFamily="2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EABF036-2C53-4369-3779-74D1E48CA07C}"/>
              </a:ext>
            </a:extLst>
          </p:cNvPr>
          <p:cNvSpPr/>
          <p:nvPr/>
        </p:nvSpPr>
        <p:spPr>
          <a:xfrm>
            <a:off x="5288268" y="1644573"/>
            <a:ext cx="1414173" cy="1364876"/>
          </a:xfrm>
          <a:prstGeom prst="rightArrow">
            <a:avLst>
              <a:gd name="adj1" fmla="val 50000"/>
              <a:gd name="adj2" fmla="val 214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/>
                </a:solidFill>
                <a:latin typeface="Montserrat" pitchFamily="2" charset="0"/>
              </a:rPr>
              <a:t>Инвестиции в местное производство</a:t>
            </a:r>
            <a:endParaRPr lang="en-US" sz="105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7CB44EC-FA23-B0AD-3865-1AB90CF93EC7}"/>
              </a:ext>
            </a:extLst>
          </p:cNvPr>
          <p:cNvSpPr/>
          <p:nvPr/>
        </p:nvSpPr>
        <p:spPr>
          <a:xfrm>
            <a:off x="5164967" y="563571"/>
            <a:ext cx="1473391" cy="4066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Montserrat" pitchFamily="2" charset="0"/>
              </a:rPr>
              <a:t>ИМПОРТЕР</a:t>
            </a:r>
            <a:endParaRPr lang="en-US" sz="105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E69F7B6-48CA-09F3-3D34-3AF04F337183}"/>
              </a:ext>
            </a:extLst>
          </p:cNvPr>
          <p:cNvSpPr/>
          <p:nvPr/>
        </p:nvSpPr>
        <p:spPr>
          <a:xfrm>
            <a:off x="5229050" y="1207189"/>
            <a:ext cx="1473391" cy="4066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Montserrat" pitchFamily="2" charset="0"/>
              </a:rPr>
              <a:t>ПЕРЕРАБОТЧИК</a:t>
            </a:r>
            <a:endParaRPr lang="en-US" sz="105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DD25D4A-EA5F-1F7E-C11C-C64F788297E8}"/>
              </a:ext>
            </a:extLst>
          </p:cNvPr>
          <p:cNvSpPr/>
          <p:nvPr/>
        </p:nvSpPr>
        <p:spPr>
          <a:xfrm>
            <a:off x="5229050" y="3180667"/>
            <a:ext cx="1696939" cy="75564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Montserrat" pitchFamily="2" charset="0"/>
              </a:rPr>
              <a:t>ПРОИЗВОДИТЕЛЬ СВИНИНЫ ИЛИ КУРИЦЫ</a:t>
            </a:r>
            <a:endParaRPr lang="en-US" sz="105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603D491-8BB8-7241-0C45-A562FEAE4B00}"/>
              </a:ext>
            </a:extLst>
          </p:cNvPr>
          <p:cNvSpPr/>
          <p:nvPr/>
        </p:nvSpPr>
        <p:spPr>
          <a:xfrm>
            <a:off x="6702441" y="1174385"/>
            <a:ext cx="1317592" cy="2403662"/>
          </a:xfrm>
          <a:prstGeom prst="rightArrow">
            <a:avLst>
              <a:gd name="adj1" fmla="val 50000"/>
              <a:gd name="adj2" fmla="val 2207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/>
                </a:solidFill>
                <a:latin typeface="Montserrat" pitchFamily="2" charset="0"/>
              </a:rPr>
              <a:t>Диверсификация рынка </a:t>
            </a:r>
            <a:endParaRPr lang="en-US" sz="1050" dirty="0">
              <a:solidFill>
                <a:schemeClr val="accent1"/>
              </a:solidFill>
              <a:latin typeface="Montserrat" pitchFamily="2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5317258-D463-16DA-650C-399A4E1BE258}"/>
              </a:ext>
            </a:extLst>
          </p:cNvPr>
          <p:cNvSpPr/>
          <p:nvPr/>
        </p:nvSpPr>
        <p:spPr>
          <a:xfrm>
            <a:off x="8020033" y="1461816"/>
            <a:ext cx="889343" cy="1828800"/>
          </a:xfrm>
          <a:prstGeom prst="rightArrow">
            <a:avLst>
              <a:gd name="adj1" fmla="val 50000"/>
              <a:gd name="adj2" fmla="val 21429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/>
                </a:solidFill>
                <a:latin typeface="Montserrat" pitchFamily="2" charset="0"/>
              </a:rPr>
              <a:t>Экспорт</a:t>
            </a:r>
            <a:endParaRPr lang="en-US" sz="1050" dirty="0">
              <a:solidFill>
                <a:schemeClr val="accent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2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591F291-0760-2824-AE43-37575BC93280}"/>
              </a:ext>
            </a:extLst>
          </p:cNvPr>
          <p:cNvGrpSpPr/>
          <p:nvPr/>
        </p:nvGrpSpPr>
        <p:grpSpPr>
          <a:xfrm>
            <a:off x="268197" y="98109"/>
            <a:ext cx="3196363" cy="291618"/>
            <a:chOff x="326990" y="210626"/>
            <a:chExt cx="4261817" cy="38882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16E6DF9-6286-28EE-E345-D791AD7D9A04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DA2974-D0C8-256A-DC14-F578CBA9F753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МИРОВОЕ ПРОИЗВОДСТВО МЯСА ИНДЕЙКИ 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863005-D677-C7C6-A3AE-998563F7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7" y="538313"/>
            <a:ext cx="8319848" cy="45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9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E7FA-C54A-FAFB-7847-2F83B38D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7C0C642-6C63-5C59-1B16-702DA5F7FDC1}"/>
              </a:ext>
            </a:extLst>
          </p:cNvPr>
          <p:cNvGrpSpPr/>
          <p:nvPr/>
        </p:nvGrpSpPr>
        <p:grpSpPr>
          <a:xfrm>
            <a:off x="268197" y="98109"/>
            <a:ext cx="3196363" cy="291618"/>
            <a:chOff x="326990" y="210626"/>
            <a:chExt cx="4261817" cy="38882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5351BCC-E323-5CD1-B64B-1034A9E3FCEA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7A35A5-5ED5-5461-46FC-F5069787B93A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ЭКСПОРТ-ИМПОРТ МЯСА ИНДЕЙКИ </a:t>
              </a:r>
            </a:p>
          </p:txBody>
        </p:sp>
      </p:grp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142C8E-2B8C-4995-99C2-E955C3D84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867239"/>
              </p:ext>
            </p:extLst>
          </p:nvPr>
        </p:nvGraphicFramePr>
        <p:xfrm>
          <a:off x="179344" y="872469"/>
          <a:ext cx="4922045" cy="335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A77208-249C-191C-C19B-8618C6DF16C4}"/>
              </a:ext>
            </a:extLst>
          </p:cNvPr>
          <p:cNvSpPr txBox="1"/>
          <p:nvPr/>
        </p:nvSpPr>
        <p:spPr>
          <a:xfrm>
            <a:off x="268197" y="487748"/>
            <a:ext cx="4833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Экспорт - импорт мясо индейки 2015-2024 гг.,</a:t>
            </a:r>
          </a:p>
          <a:p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тыс. тонн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endParaRPr lang="ru-KZ" sz="12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EFE57E-E2EB-6CC1-BE56-BF27033A1F06}"/>
              </a:ext>
            </a:extLst>
          </p:cNvPr>
          <p:cNvSpPr/>
          <p:nvPr/>
        </p:nvSpPr>
        <p:spPr>
          <a:xfrm>
            <a:off x="5541039" y="561206"/>
            <a:ext cx="30853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ontserrat" pitchFamily="2" charset="0"/>
              </a:rPr>
              <a:t>Экспорт мяса индейки за 2024 года составил  27,67 тыс. тонн: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dirty="0">
                <a:latin typeface="Montserrat" pitchFamily="2" charset="0"/>
              </a:rPr>
              <a:t>16,6 тыс. тонн – 60% в Китай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dirty="0">
                <a:latin typeface="Montserrat" pitchFamily="2" charset="0"/>
              </a:rPr>
              <a:t>6 тыс. тонн – 22% в страны Африки (Бенин, Конго ДР, Либерия, Ангола)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dirty="0">
                <a:latin typeface="Montserrat" pitchFamily="2" charset="0"/>
              </a:rPr>
              <a:t>2,8 тыс. тонн – 10% в страны Ближнего Востока (ОАЭ, Саудовская Аравия, Иордания, Кувейт)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dirty="0">
                <a:latin typeface="Montserrat" pitchFamily="2" charset="0"/>
              </a:rPr>
              <a:t>2,3 тыс. тонн – 8% в страны ближнего зарубежья и ЕАЭС</a:t>
            </a:r>
          </a:p>
          <a:p>
            <a:pPr algn="just"/>
            <a:r>
              <a:rPr lang="ru-RU" dirty="0">
                <a:latin typeface="Montserrat" pitchFamily="2" charset="0"/>
              </a:rPr>
              <a:t>Задачи: получить доступ к новым рынкам ЮАР, Индонезии, Филиппин и </a:t>
            </a:r>
            <a:r>
              <a:rPr lang="ru-RU" dirty="0" err="1">
                <a:latin typeface="Montserrat" pitchFamily="2" charset="0"/>
              </a:rPr>
              <a:t>Тайланда</a:t>
            </a:r>
            <a:endParaRPr lang="ru-RU" dirty="0">
              <a:latin typeface="Montserrat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E37EDA-4CB7-48FE-A420-6D4834BB954A}"/>
              </a:ext>
            </a:extLst>
          </p:cNvPr>
          <p:cNvSpPr/>
          <p:nvPr/>
        </p:nvSpPr>
        <p:spPr>
          <a:xfrm>
            <a:off x="641523" y="4155230"/>
            <a:ext cx="7860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Мясо индейки экспортируется в 35 стран мира </a:t>
            </a:r>
          </a:p>
          <a:p>
            <a:pPr algn="just"/>
            <a:r>
              <a:rPr lang="ru-KZ" b="0" i="0" dirty="0">
                <a:effectLst/>
                <a:latin typeface="YS Text"/>
              </a:rPr>
              <a:t> </a:t>
            </a:r>
            <a:r>
              <a:rPr lang="ru-KZ" b="1" i="0" dirty="0">
                <a:effectLst/>
                <a:latin typeface="YS Text"/>
              </a:rPr>
              <a:t>≈</a:t>
            </a:r>
            <a:r>
              <a:rPr lang="ru-RU" dirty="0">
                <a:latin typeface="YS Text"/>
              </a:rPr>
              <a:t> </a:t>
            </a:r>
            <a:r>
              <a:rPr lang="ru-RU" dirty="0">
                <a:latin typeface="Montserrat" pitchFamily="2" charset="0"/>
              </a:rPr>
              <a:t>7% от всех экспортных поставок российского мяса птицы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15899A-57BC-BE7A-602A-6843EC830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069" y="4271031"/>
            <a:ext cx="277817" cy="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89A7-7580-7589-7B9B-4990223BE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6D5BA97-676F-D53B-B86E-23A7C0D91ABB}"/>
              </a:ext>
            </a:extLst>
          </p:cNvPr>
          <p:cNvSpPr/>
          <p:nvPr/>
        </p:nvSpPr>
        <p:spPr>
          <a:xfrm>
            <a:off x="5409328" y="4488234"/>
            <a:ext cx="2860399" cy="241094"/>
          </a:xfrm>
          <a:prstGeom prst="rect">
            <a:avLst/>
          </a:prstGeom>
          <a:solidFill>
            <a:schemeClr val="bg2">
              <a:lumMod val="90000"/>
            </a:schemeClr>
          </a:solidFill>
          <a:ln w="608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3F5AD47-85F6-D5AB-D6CC-19642FE2EF32}"/>
              </a:ext>
            </a:extLst>
          </p:cNvPr>
          <p:cNvSpPr/>
          <p:nvPr/>
        </p:nvSpPr>
        <p:spPr>
          <a:xfrm>
            <a:off x="5409328" y="4216618"/>
            <a:ext cx="1313375" cy="241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6A2360F-8B1A-AA8E-7969-8175E4EEA59A}"/>
              </a:ext>
            </a:extLst>
          </p:cNvPr>
          <p:cNvGrpSpPr/>
          <p:nvPr/>
        </p:nvGrpSpPr>
        <p:grpSpPr>
          <a:xfrm>
            <a:off x="268197" y="98109"/>
            <a:ext cx="3196363" cy="291618"/>
            <a:chOff x="326990" y="210626"/>
            <a:chExt cx="4261817" cy="388824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CAB6D1C-4058-11D4-9C27-40123A5BF79F}"/>
                </a:ext>
              </a:extLst>
            </p:cNvPr>
            <p:cNvSpPr/>
            <p:nvPr/>
          </p:nvSpPr>
          <p:spPr>
            <a:xfrm>
              <a:off x="326990" y="315431"/>
              <a:ext cx="4261817" cy="26273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16950F-A57B-7AE7-A696-9B937FEA4E2E}"/>
                </a:ext>
              </a:extLst>
            </p:cNvPr>
            <p:cNvSpPr txBox="1"/>
            <p:nvPr/>
          </p:nvSpPr>
          <p:spPr>
            <a:xfrm>
              <a:off x="515909" y="210626"/>
              <a:ext cx="3862925" cy="38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825" b="1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-52"/>
                </a:rPr>
                <a:t>ДИНАМИКА ПОТРЕБЛЕНИЯ ИНДЕЙКИ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ABDE63-0B85-E88D-14F0-11244D72ABBC}"/>
              </a:ext>
            </a:extLst>
          </p:cNvPr>
          <p:cNvSpPr txBox="1"/>
          <p:nvPr/>
        </p:nvSpPr>
        <p:spPr>
          <a:xfrm>
            <a:off x="359997" y="1063447"/>
            <a:ext cx="790973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875" b="1" dirty="0">
                <a:latin typeface="Montserrat Medium" panose="00000600000000000000" pitchFamily="2" charset="-52"/>
              </a:rPr>
              <a:t>Потребление индейки </a:t>
            </a:r>
            <a:r>
              <a:rPr lang="ru-RU" sz="1875" b="1" dirty="0">
                <a:solidFill>
                  <a:srgbClr val="EF2D24"/>
                </a:solidFill>
                <a:latin typeface="Montserrat Medium" panose="00000600000000000000" pitchFamily="2" charset="-52"/>
              </a:rPr>
              <a:t>росло в среднем на </a:t>
            </a:r>
            <a:r>
              <a:rPr lang="ru-RU" sz="3300" dirty="0">
                <a:solidFill>
                  <a:srgbClr val="EF2D24"/>
                </a:solidFill>
                <a:latin typeface="Montserrat Black" panose="00000A00000000000000" pitchFamily="50" charset="-52"/>
              </a:rPr>
              <a:t>25%</a:t>
            </a:r>
            <a:endParaRPr lang="ru-RU" sz="3300" dirty="0">
              <a:latin typeface="Montserrat Black" panose="00000A00000000000000" pitchFamily="50" charset="-52"/>
            </a:endParaRPr>
          </a:p>
          <a:p>
            <a:pPr>
              <a:lnSpc>
                <a:spcPts val="2100"/>
              </a:lnSpc>
            </a:pPr>
            <a:r>
              <a:rPr lang="ru-RU" sz="1875" b="1" dirty="0">
                <a:latin typeface="Montserrat Medium" panose="00000600000000000000" pitchFamily="2" charset="-52"/>
              </a:rPr>
              <a:t>и увеличилось с 0,52 до 2,85 кг</a:t>
            </a:r>
            <a:endParaRPr lang="ru-RU" sz="1875" dirty="0">
              <a:latin typeface="Montserrat Medium" panose="00000600000000000000" pitchFamily="2" charset="-5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E5522ABD-CD56-A3ED-2AF1-AA02181A9EA0}"/>
              </a:ext>
            </a:extLst>
          </p:cNvPr>
          <p:cNvSpPr/>
          <p:nvPr/>
        </p:nvSpPr>
        <p:spPr>
          <a:xfrm>
            <a:off x="126508" y="735224"/>
            <a:ext cx="148862" cy="328224"/>
          </a:xfrm>
          <a:custGeom>
            <a:avLst/>
            <a:gdLst>
              <a:gd name="connsiteX0" fmla="*/ 0 w 584515"/>
              <a:gd name="connsiteY0" fmla="*/ 0 h 1374766"/>
              <a:gd name="connsiteX1" fmla="*/ 428964 w 584515"/>
              <a:gd name="connsiteY1" fmla="*/ 378448 h 1374766"/>
              <a:gd name="connsiteX2" fmla="*/ 423192 w 584515"/>
              <a:gd name="connsiteY2" fmla="*/ 1043188 h 1374766"/>
              <a:gd name="connsiteX3" fmla="*/ 35837 w 584515"/>
              <a:gd name="connsiteY3" fmla="*/ 1374766 h 1374766"/>
              <a:gd name="connsiteX4" fmla="*/ 0 w 584515"/>
              <a:gd name="connsiteY4" fmla="*/ 1374766 h 1374766"/>
              <a:gd name="connsiteX5" fmla="*/ 0 w 584515"/>
              <a:gd name="connsiteY5" fmla="*/ 0 h 13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15" h="1374766">
                <a:moveTo>
                  <a:pt x="0" y="0"/>
                </a:moveTo>
                <a:lnTo>
                  <a:pt x="428964" y="378448"/>
                </a:lnTo>
                <a:cubicBezTo>
                  <a:pt x="638599" y="563397"/>
                  <a:pt x="636015" y="861011"/>
                  <a:pt x="423192" y="1043188"/>
                </a:cubicBezTo>
                <a:lnTo>
                  <a:pt x="35837" y="1374766"/>
                </a:lnTo>
                <a:lnTo>
                  <a:pt x="0" y="1374766"/>
                </a:lnTo>
                <a:lnTo>
                  <a:pt x="0" y="0"/>
                </a:lnTo>
                <a:close/>
              </a:path>
            </a:pathLst>
          </a:cu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CD1A3-AC32-E521-1D0A-A2A0C955541E}"/>
              </a:ext>
            </a:extLst>
          </p:cNvPr>
          <p:cNvSpPr txBox="1"/>
          <p:nvPr/>
        </p:nvSpPr>
        <p:spPr>
          <a:xfrm>
            <a:off x="359996" y="553087"/>
            <a:ext cx="51360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Montserrat Medium" panose="00000600000000000000" pitchFamily="2" charset="-52"/>
              </a:rPr>
              <a:t>С 2012 года потребление мяса в России в среднем росло меньше, чем на 1% и увеличилось с 75 до 83 кг</a:t>
            </a:r>
            <a:endParaRPr lang="ru-RU" sz="1050" dirty="0">
              <a:latin typeface="Montserrat Medium" panose="000006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9F75F8-C47E-805A-431D-7FFE4F233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57845" y="4251506"/>
            <a:ext cx="155594" cy="180407"/>
          </a:xfrm>
          <a:prstGeom prst="rect">
            <a:avLst/>
          </a:prstGeom>
        </p:spPr>
      </p:pic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6ED88A82-9CB3-73A4-D0F2-081898C50D1C}"/>
              </a:ext>
            </a:extLst>
          </p:cNvPr>
          <p:cNvSpPr/>
          <p:nvPr/>
        </p:nvSpPr>
        <p:spPr>
          <a:xfrm flipH="1">
            <a:off x="5760717" y="4549964"/>
            <a:ext cx="213617" cy="152391"/>
          </a:xfrm>
          <a:custGeom>
            <a:avLst/>
            <a:gdLst>
              <a:gd name="connsiteX0" fmla="*/ 11017 w 321764"/>
              <a:gd name="connsiteY0" fmla="*/ 137707 h 229542"/>
              <a:gd name="connsiteX1" fmla="*/ 15053 w 321764"/>
              <a:gd name="connsiteY1" fmla="*/ 111367 h 229542"/>
              <a:gd name="connsiteX2" fmla="*/ 8893 w 321764"/>
              <a:gd name="connsiteY2" fmla="*/ 78171 h 229542"/>
              <a:gd name="connsiteX3" fmla="*/ 9318 w 321764"/>
              <a:gd name="connsiteY3" fmla="*/ 102117 h 229542"/>
              <a:gd name="connsiteX4" fmla="*/ 9917 w 321764"/>
              <a:gd name="connsiteY4" fmla="*/ 121428 h 229542"/>
              <a:gd name="connsiteX5" fmla="*/ 11017 w 321764"/>
              <a:gd name="connsiteY5" fmla="*/ 137668 h 229542"/>
              <a:gd name="connsiteX6" fmla="*/ 2945 w 321764"/>
              <a:gd name="connsiteY6" fmla="*/ 143597 h 229542"/>
              <a:gd name="connsiteX7" fmla="*/ 5919 w 321764"/>
              <a:gd name="connsiteY7" fmla="*/ 121659 h 229542"/>
              <a:gd name="connsiteX8" fmla="*/ 5436 w 321764"/>
              <a:gd name="connsiteY8" fmla="*/ 102599 h 229542"/>
              <a:gd name="connsiteX9" fmla="*/ 31043 w 321764"/>
              <a:gd name="connsiteY9" fmla="*/ 36942 h 229542"/>
              <a:gd name="connsiteX10" fmla="*/ 93379 w 321764"/>
              <a:gd name="connsiteY10" fmla="*/ 39433 h 229542"/>
              <a:gd name="connsiteX11" fmla="*/ 221893 w 321764"/>
              <a:gd name="connsiteY11" fmla="*/ 32829 h 229542"/>
              <a:gd name="connsiteX12" fmla="*/ 255147 w 321764"/>
              <a:gd name="connsiteY12" fmla="*/ 22246 h 229542"/>
              <a:gd name="connsiteX13" fmla="*/ 252211 w 321764"/>
              <a:gd name="connsiteY13" fmla="*/ 19910 h 229542"/>
              <a:gd name="connsiteX14" fmla="*/ 251014 w 321764"/>
              <a:gd name="connsiteY14" fmla="*/ 10969 h 229542"/>
              <a:gd name="connsiteX15" fmla="*/ 261037 w 321764"/>
              <a:gd name="connsiteY15" fmla="*/ 12359 h 229542"/>
              <a:gd name="connsiteX16" fmla="*/ 264899 w 321764"/>
              <a:gd name="connsiteY16" fmla="*/ 14406 h 229542"/>
              <a:gd name="connsiteX17" fmla="*/ 267429 w 321764"/>
              <a:gd name="connsiteY17" fmla="*/ 9771 h 229542"/>
              <a:gd name="connsiteX18" fmla="*/ 290602 w 321764"/>
              <a:gd name="connsiteY18" fmla="*/ 0 h 229542"/>
              <a:gd name="connsiteX19" fmla="*/ 279015 w 321764"/>
              <a:gd name="connsiteY19" fmla="*/ 9656 h 229542"/>
              <a:gd name="connsiteX20" fmla="*/ 293421 w 321764"/>
              <a:gd name="connsiteY20" fmla="*/ 6295 h 229542"/>
              <a:gd name="connsiteX21" fmla="*/ 282491 w 321764"/>
              <a:gd name="connsiteY21" fmla="*/ 13325 h 229542"/>
              <a:gd name="connsiteX22" fmla="*/ 287415 w 321764"/>
              <a:gd name="connsiteY22" fmla="*/ 18944 h 229542"/>
              <a:gd name="connsiteX23" fmla="*/ 299253 w 321764"/>
              <a:gd name="connsiteY23" fmla="*/ 35918 h 229542"/>
              <a:gd name="connsiteX24" fmla="*/ 316343 w 321764"/>
              <a:gd name="connsiteY24" fmla="*/ 55114 h 229542"/>
              <a:gd name="connsiteX25" fmla="*/ 315725 w 321764"/>
              <a:gd name="connsiteY25" fmla="*/ 72822 h 229542"/>
              <a:gd name="connsiteX26" fmla="*/ 295082 w 321764"/>
              <a:gd name="connsiteY26" fmla="*/ 74946 h 229542"/>
              <a:gd name="connsiteX27" fmla="*/ 272816 w 321764"/>
              <a:gd name="connsiteY27" fmla="*/ 75255 h 229542"/>
              <a:gd name="connsiteX28" fmla="*/ 230776 w 321764"/>
              <a:gd name="connsiteY28" fmla="*/ 128380 h 229542"/>
              <a:gd name="connsiteX29" fmla="*/ 214323 w 321764"/>
              <a:gd name="connsiteY29" fmla="*/ 146648 h 229542"/>
              <a:gd name="connsiteX30" fmla="*/ 211543 w 321764"/>
              <a:gd name="connsiteY30" fmla="*/ 160339 h 229542"/>
              <a:gd name="connsiteX31" fmla="*/ 207120 w 321764"/>
              <a:gd name="connsiteY31" fmla="*/ 184285 h 229542"/>
              <a:gd name="connsiteX32" fmla="*/ 212257 w 321764"/>
              <a:gd name="connsiteY32" fmla="*/ 217461 h 229542"/>
              <a:gd name="connsiteX33" fmla="*/ 219170 w 321764"/>
              <a:gd name="connsiteY33" fmla="*/ 226885 h 229542"/>
              <a:gd name="connsiteX34" fmla="*/ 215868 w 321764"/>
              <a:gd name="connsiteY34" fmla="*/ 229473 h 229542"/>
              <a:gd name="connsiteX35" fmla="*/ 210075 w 321764"/>
              <a:gd name="connsiteY35" fmla="*/ 229106 h 229542"/>
              <a:gd name="connsiteX36" fmla="*/ 203683 w 321764"/>
              <a:gd name="connsiteY36" fmla="*/ 225417 h 229542"/>
              <a:gd name="connsiteX37" fmla="*/ 201926 w 321764"/>
              <a:gd name="connsiteY37" fmla="*/ 222115 h 229542"/>
              <a:gd name="connsiteX38" fmla="*/ 199686 w 321764"/>
              <a:gd name="connsiteY38" fmla="*/ 222463 h 229542"/>
              <a:gd name="connsiteX39" fmla="*/ 193892 w 321764"/>
              <a:gd name="connsiteY39" fmla="*/ 222135 h 229542"/>
              <a:gd name="connsiteX40" fmla="*/ 187751 w 321764"/>
              <a:gd name="connsiteY40" fmla="*/ 218813 h 229542"/>
              <a:gd name="connsiteX41" fmla="*/ 186110 w 321764"/>
              <a:gd name="connsiteY41" fmla="*/ 215723 h 229542"/>
              <a:gd name="connsiteX42" fmla="*/ 184044 w 321764"/>
              <a:gd name="connsiteY42" fmla="*/ 212267 h 229542"/>
              <a:gd name="connsiteX43" fmla="*/ 183484 w 321764"/>
              <a:gd name="connsiteY43" fmla="*/ 213387 h 229542"/>
              <a:gd name="connsiteX44" fmla="*/ 182924 w 321764"/>
              <a:gd name="connsiteY44" fmla="*/ 213387 h 229542"/>
              <a:gd name="connsiteX45" fmla="*/ 182209 w 321764"/>
              <a:gd name="connsiteY45" fmla="*/ 208964 h 229542"/>
              <a:gd name="connsiteX46" fmla="*/ 182499 w 321764"/>
              <a:gd name="connsiteY46" fmla="*/ 204002 h 229542"/>
              <a:gd name="connsiteX47" fmla="*/ 181726 w 321764"/>
              <a:gd name="connsiteY47" fmla="*/ 176734 h 229542"/>
              <a:gd name="connsiteX48" fmla="*/ 178791 w 321764"/>
              <a:gd name="connsiteY48" fmla="*/ 147575 h 229542"/>
              <a:gd name="connsiteX49" fmla="*/ 171202 w 321764"/>
              <a:gd name="connsiteY49" fmla="*/ 146995 h 229542"/>
              <a:gd name="connsiteX50" fmla="*/ 81213 w 321764"/>
              <a:gd name="connsiteY50" fmla="*/ 146860 h 229542"/>
              <a:gd name="connsiteX51" fmla="*/ 65764 w 321764"/>
              <a:gd name="connsiteY51" fmla="*/ 161035 h 229542"/>
              <a:gd name="connsiteX52" fmla="*/ 64026 w 321764"/>
              <a:gd name="connsiteY52" fmla="*/ 170207 h 229542"/>
              <a:gd name="connsiteX53" fmla="*/ 62558 w 321764"/>
              <a:gd name="connsiteY53" fmla="*/ 166886 h 229542"/>
              <a:gd name="connsiteX54" fmla="*/ 61052 w 321764"/>
              <a:gd name="connsiteY54" fmla="*/ 170748 h 229542"/>
              <a:gd name="connsiteX55" fmla="*/ 59314 w 321764"/>
              <a:gd name="connsiteY55" fmla="*/ 162792 h 229542"/>
              <a:gd name="connsiteX56" fmla="*/ 54660 w 321764"/>
              <a:gd name="connsiteY56" fmla="*/ 163217 h 229542"/>
              <a:gd name="connsiteX57" fmla="*/ 52941 w 321764"/>
              <a:gd name="connsiteY57" fmla="*/ 171096 h 229542"/>
              <a:gd name="connsiteX58" fmla="*/ 51377 w 321764"/>
              <a:gd name="connsiteY58" fmla="*/ 166828 h 229542"/>
              <a:gd name="connsiteX59" fmla="*/ 49774 w 321764"/>
              <a:gd name="connsiteY59" fmla="*/ 171578 h 229542"/>
              <a:gd name="connsiteX60" fmla="*/ 48056 w 321764"/>
              <a:gd name="connsiteY60" fmla="*/ 162695 h 229542"/>
              <a:gd name="connsiteX61" fmla="*/ 46588 w 321764"/>
              <a:gd name="connsiteY61" fmla="*/ 162386 h 229542"/>
              <a:gd name="connsiteX62" fmla="*/ 45430 w 321764"/>
              <a:gd name="connsiteY62" fmla="*/ 168991 h 229542"/>
              <a:gd name="connsiteX63" fmla="*/ 50064 w 321764"/>
              <a:gd name="connsiteY63" fmla="*/ 210181 h 229542"/>
              <a:gd name="connsiteX64" fmla="*/ 57074 w 321764"/>
              <a:gd name="connsiteY64" fmla="*/ 220126 h 229542"/>
              <a:gd name="connsiteX65" fmla="*/ 53482 w 321764"/>
              <a:gd name="connsiteY65" fmla="*/ 222868 h 229542"/>
              <a:gd name="connsiteX66" fmla="*/ 47341 w 321764"/>
              <a:gd name="connsiteY66" fmla="*/ 222501 h 229542"/>
              <a:gd name="connsiteX67" fmla="*/ 40660 w 321764"/>
              <a:gd name="connsiteY67" fmla="*/ 218639 h 229542"/>
              <a:gd name="connsiteX68" fmla="*/ 38922 w 321764"/>
              <a:gd name="connsiteY68" fmla="*/ 215105 h 229542"/>
              <a:gd name="connsiteX69" fmla="*/ 36778 w 321764"/>
              <a:gd name="connsiteY69" fmla="*/ 211089 h 229542"/>
              <a:gd name="connsiteX70" fmla="*/ 36160 w 321764"/>
              <a:gd name="connsiteY70" fmla="*/ 212363 h 229542"/>
              <a:gd name="connsiteX71" fmla="*/ 35581 w 321764"/>
              <a:gd name="connsiteY71" fmla="*/ 212479 h 229542"/>
              <a:gd name="connsiteX72" fmla="*/ 34828 w 321764"/>
              <a:gd name="connsiteY72" fmla="*/ 207400 h 229542"/>
              <a:gd name="connsiteX73" fmla="*/ 35137 w 321764"/>
              <a:gd name="connsiteY73" fmla="*/ 201607 h 229542"/>
              <a:gd name="connsiteX74" fmla="*/ 26119 w 321764"/>
              <a:gd name="connsiteY74" fmla="*/ 159567 h 229542"/>
              <a:gd name="connsiteX75" fmla="*/ 21889 w 321764"/>
              <a:gd name="connsiteY75" fmla="*/ 171038 h 229542"/>
              <a:gd name="connsiteX76" fmla="*/ 26080 w 321764"/>
              <a:gd name="connsiteY76" fmla="*/ 216766 h 229542"/>
              <a:gd name="connsiteX77" fmla="*/ 32626 w 321764"/>
              <a:gd name="connsiteY77" fmla="*/ 226731 h 229542"/>
              <a:gd name="connsiteX78" fmla="*/ 28899 w 321764"/>
              <a:gd name="connsiteY78" fmla="*/ 229473 h 229542"/>
              <a:gd name="connsiteX79" fmla="*/ 22778 w 321764"/>
              <a:gd name="connsiteY79" fmla="*/ 229087 h 229542"/>
              <a:gd name="connsiteX80" fmla="*/ 16289 w 321764"/>
              <a:gd name="connsiteY80" fmla="*/ 225224 h 229542"/>
              <a:gd name="connsiteX81" fmla="*/ 14706 w 321764"/>
              <a:gd name="connsiteY81" fmla="*/ 221690 h 229542"/>
              <a:gd name="connsiteX82" fmla="*/ 12775 w 321764"/>
              <a:gd name="connsiteY82" fmla="*/ 217732 h 229542"/>
              <a:gd name="connsiteX83" fmla="*/ 12099 w 321764"/>
              <a:gd name="connsiteY83" fmla="*/ 219006 h 229542"/>
              <a:gd name="connsiteX84" fmla="*/ 11519 w 321764"/>
              <a:gd name="connsiteY84" fmla="*/ 219006 h 229542"/>
              <a:gd name="connsiteX85" fmla="*/ 10998 w 321764"/>
              <a:gd name="connsiteY85" fmla="*/ 213927 h 229542"/>
              <a:gd name="connsiteX86" fmla="*/ 11577 w 321764"/>
              <a:gd name="connsiteY86" fmla="*/ 208231 h 229542"/>
              <a:gd name="connsiteX87" fmla="*/ 7966 w 321764"/>
              <a:gd name="connsiteY87" fmla="*/ 181021 h 229542"/>
              <a:gd name="connsiteX88" fmla="*/ 7522 w 321764"/>
              <a:gd name="connsiteY88" fmla="*/ 181813 h 229542"/>
              <a:gd name="connsiteX89" fmla="*/ 6093 w 321764"/>
              <a:gd name="connsiteY89" fmla="*/ 172447 h 229542"/>
              <a:gd name="connsiteX90" fmla="*/ 4316 w 321764"/>
              <a:gd name="connsiteY90" fmla="*/ 175247 h 229542"/>
              <a:gd name="connsiteX91" fmla="*/ 1362 w 321764"/>
              <a:gd name="connsiteY91" fmla="*/ 165244 h 229542"/>
              <a:gd name="connsiteX92" fmla="*/ 3061 w 321764"/>
              <a:gd name="connsiteY92" fmla="*/ 143539 h 229542"/>
              <a:gd name="connsiteX93" fmla="*/ 196712 w 321764"/>
              <a:gd name="connsiteY93" fmla="*/ 211340 h 229542"/>
              <a:gd name="connsiteX94" fmla="*/ 198141 w 321764"/>
              <a:gd name="connsiteY94" fmla="*/ 212827 h 229542"/>
              <a:gd name="connsiteX95" fmla="*/ 198141 w 321764"/>
              <a:gd name="connsiteY95" fmla="*/ 209370 h 229542"/>
              <a:gd name="connsiteX96" fmla="*/ 196461 w 321764"/>
              <a:gd name="connsiteY96" fmla="*/ 179785 h 229542"/>
              <a:gd name="connsiteX97" fmla="*/ 194761 w 321764"/>
              <a:gd name="connsiteY97" fmla="*/ 174147 h 229542"/>
              <a:gd name="connsiteX98" fmla="*/ 192541 w 321764"/>
              <a:gd name="connsiteY98" fmla="*/ 180770 h 229542"/>
              <a:gd name="connsiteX99" fmla="*/ 196654 w 321764"/>
              <a:gd name="connsiteY99" fmla="*/ 211340 h 2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21764" h="229542">
                <a:moveTo>
                  <a:pt x="11017" y="137707"/>
                </a:moveTo>
                <a:cubicBezTo>
                  <a:pt x="13723" y="129189"/>
                  <a:pt x="15084" y="120304"/>
                  <a:pt x="15053" y="111367"/>
                </a:cubicBezTo>
                <a:cubicBezTo>
                  <a:pt x="15053" y="99587"/>
                  <a:pt x="10187" y="89816"/>
                  <a:pt x="8893" y="78171"/>
                </a:cubicBezTo>
                <a:cubicBezTo>
                  <a:pt x="8893" y="86108"/>
                  <a:pt x="8990" y="94103"/>
                  <a:pt x="9318" y="102117"/>
                </a:cubicBezTo>
                <a:cubicBezTo>
                  <a:pt x="9588" y="108547"/>
                  <a:pt x="9820" y="114958"/>
                  <a:pt x="9917" y="121428"/>
                </a:cubicBezTo>
                <a:cubicBezTo>
                  <a:pt x="9827" y="126862"/>
                  <a:pt x="10195" y="132296"/>
                  <a:pt x="11017" y="137668"/>
                </a:cubicBezTo>
                <a:moveTo>
                  <a:pt x="2945" y="143597"/>
                </a:moveTo>
                <a:cubicBezTo>
                  <a:pt x="2830" y="137243"/>
                  <a:pt x="5977" y="130581"/>
                  <a:pt x="5919" y="121659"/>
                </a:cubicBezTo>
                <a:cubicBezTo>
                  <a:pt x="5919" y="115267"/>
                  <a:pt x="5707" y="108933"/>
                  <a:pt x="5436" y="102599"/>
                </a:cubicBezTo>
                <a:cubicBezTo>
                  <a:pt x="4471" y="78615"/>
                  <a:pt x="-6150" y="35571"/>
                  <a:pt x="31043" y="36942"/>
                </a:cubicBezTo>
                <a:cubicBezTo>
                  <a:pt x="49234" y="31149"/>
                  <a:pt x="74763" y="34721"/>
                  <a:pt x="93379" y="39433"/>
                </a:cubicBezTo>
                <a:cubicBezTo>
                  <a:pt x="159905" y="42890"/>
                  <a:pt x="185840" y="32404"/>
                  <a:pt x="221893" y="32829"/>
                </a:cubicBezTo>
                <a:cubicBezTo>
                  <a:pt x="237632" y="30685"/>
                  <a:pt x="241610" y="28967"/>
                  <a:pt x="255147" y="22246"/>
                </a:cubicBezTo>
                <a:cubicBezTo>
                  <a:pt x="254042" y="21641"/>
                  <a:pt x="253050" y="20851"/>
                  <a:pt x="252211" y="19910"/>
                </a:cubicBezTo>
                <a:cubicBezTo>
                  <a:pt x="249527" y="16974"/>
                  <a:pt x="248929" y="12958"/>
                  <a:pt x="251014" y="10969"/>
                </a:cubicBezTo>
                <a:cubicBezTo>
                  <a:pt x="253795" y="8284"/>
                  <a:pt x="258275" y="10969"/>
                  <a:pt x="261037" y="12359"/>
                </a:cubicBezTo>
                <a:cubicBezTo>
                  <a:pt x="262369" y="13074"/>
                  <a:pt x="263663" y="13807"/>
                  <a:pt x="264899" y="14406"/>
                </a:cubicBezTo>
                <a:cubicBezTo>
                  <a:pt x="265103" y="12590"/>
                  <a:pt x="266011" y="10926"/>
                  <a:pt x="267429" y="9771"/>
                </a:cubicBezTo>
                <a:cubicBezTo>
                  <a:pt x="272797" y="4963"/>
                  <a:pt x="285349" y="4306"/>
                  <a:pt x="290602" y="0"/>
                </a:cubicBezTo>
                <a:cubicBezTo>
                  <a:pt x="288130" y="4635"/>
                  <a:pt x="283206" y="7106"/>
                  <a:pt x="279015" y="9656"/>
                </a:cubicBezTo>
                <a:cubicBezTo>
                  <a:pt x="283650" y="8091"/>
                  <a:pt x="289346" y="8844"/>
                  <a:pt x="293421" y="6295"/>
                </a:cubicBezTo>
                <a:cubicBezTo>
                  <a:pt x="290988" y="10158"/>
                  <a:pt x="286102" y="11471"/>
                  <a:pt x="282491" y="13325"/>
                </a:cubicBezTo>
                <a:cubicBezTo>
                  <a:pt x="284760" y="14538"/>
                  <a:pt x="286510" y="16535"/>
                  <a:pt x="287415" y="18944"/>
                </a:cubicBezTo>
                <a:cubicBezTo>
                  <a:pt x="293618" y="22637"/>
                  <a:pt x="297932" y="28821"/>
                  <a:pt x="299253" y="35918"/>
                </a:cubicBezTo>
                <a:cubicBezTo>
                  <a:pt x="306495" y="42735"/>
                  <a:pt x="308909" y="50846"/>
                  <a:pt x="316343" y="55114"/>
                </a:cubicBezTo>
                <a:cubicBezTo>
                  <a:pt x="325883" y="58551"/>
                  <a:pt x="320978" y="72880"/>
                  <a:pt x="315725" y="72822"/>
                </a:cubicBezTo>
                <a:cubicBezTo>
                  <a:pt x="312578" y="79117"/>
                  <a:pt x="303849" y="73227"/>
                  <a:pt x="295082" y="74946"/>
                </a:cubicBezTo>
                <a:cubicBezTo>
                  <a:pt x="287357" y="77456"/>
                  <a:pt x="280618" y="76877"/>
                  <a:pt x="272816" y="75255"/>
                </a:cubicBezTo>
                <a:cubicBezTo>
                  <a:pt x="245105" y="90704"/>
                  <a:pt x="248156" y="113607"/>
                  <a:pt x="230776" y="128380"/>
                </a:cubicBezTo>
                <a:cubicBezTo>
                  <a:pt x="226914" y="138441"/>
                  <a:pt x="221121" y="143828"/>
                  <a:pt x="214323" y="146648"/>
                </a:cubicBezTo>
                <a:cubicBezTo>
                  <a:pt x="213319" y="151012"/>
                  <a:pt x="212276" y="155357"/>
                  <a:pt x="211543" y="160339"/>
                </a:cubicBezTo>
                <a:cubicBezTo>
                  <a:pt x="210210" y="169300"/>
                  <a:pt x="210191" y="175267"/>
                  <a:pt x="207120" y="184285"/>
                </a:cubicBezTo>
                <a:cubicBezTo>
                  <a:pt x="208163" y="197011"/>
                  <a:pt x="208414" y="205991"/>
                  <a:pt x="212257" y="217461"/>
                </a:cubicBezTo>
                <a:cubicBezTo>
                  <a:pt x="215080" y="220188"/>
                  <a:pt x="217417" y="223374"/>
                  <a:pt x="219170" y="226885"/>
                </a:cubicBezTo>
                <a:cubicBezTo>
                  <a:pt x="219885" y="228604"/>
                  <a:pt x="218572" y="229299"/>
                  <a:pt x="215868" y="229473"/>
                </a:cubicBezTo>
                <a:cubicBezTo>
                  <a:pt x="213929" y="229631"/>
                  <a:pt x="211979" y="229507"/>
                  <a:pt x="210075" y="229106"/>
                </a:cubicBezTo>
                <a:cubicBezTo>
                  <a:pt x="207568" y="228691"/>
                  <a:pt x="205297" y="227379"/>
                  <a:pt x="203683" y="225417"/>
                </a:cubicBezTo>
                <a:cubicBezTo>
                  <a:pt x="202779" y="224518"/>
                  <a:pt x="202167" y="223367"/>
                  <a:pt x="201926" y="222115"/>
                </a:cubicBezTo>
                <a:cubicBezTo>
                  <a:pt x="201194" y="222312"/>
                  <a:pt x="200443" y="222430"/>
                  <a:pt x="199686" y="222463"/>
                </a:cubicBezTo>
                <a:cubicBezTo>
                  <a:pt x="197749" y="222608"/>
                  <a:pt x="195800" y="222496"/>
                  <a:pt x="193892" y="222135"/>
                </a:cubicBezTo>
                <a:cubicBezTo>
                  <a:pt x="191525" y="221764"/>
                  <a:pt x="189356" y="220592"/>
                  <a:pt x="187751" y="218813"/>
                </a:cubicBezTo>
                <a:cubicBezTo>
                  <a:pt x="186869" y="217998"/>
                  <a:pt x="186292" y="216909"/>
                  <a:pt x="186110" y="215723"/>
                </a:cubicBezTo>
                <a:cubicBezTo>
                  <a:pt x="186456" y="214204"/>
                  <a:pt x="185546" y="212682"/>
                  <a:pt x="184044" y="212267"/>
                </a:cubicBezTo>
                <a:cubicBezTo>
                  <a:pt x="183785" y="212601"/>
                  <a:pt x="183596" y="212981"/>
                  <a:pt x="183484" y="213387"/>
                </a:cubicBezTo>
                <a:cubicBezTo>
                  <a:pt x="183484" y="213599"/>
                  <a:pt x="183155" y="213638"/>
                  <a:pt x="182924" y="213387"/>
                </a:cubicBezTo>
                <a:cubicBezTo>
                  <a:pt x="181647" y="212278"/>
                  <a:pt x="181348" y="210417"/>
                  <a:pt x="182209" y="208964"/>
                </a:cubicBezTo>
                <a:cubicBezTo>
                  <a:pt x="181823" y="208038"/>
                  <a:pt x="182866" y="206608"/>
                  <a:pt x="182499" y="204002"/>
                </a:cubicBezTo>
                <a:cubicBezTo>
                  <a:pt x="181128" y="194809"/>
                  <a:pt x="181900" y="185849"/>
                  <a:pt x="181726" y="176734"/>
                </a:cubicBezTo>
                <a:cubicBezTo>
                  <a:pt x="179081" y="171810"/>
                  <a:pt x="178714" y="157868"/>
                  <a:pt x="178791" y="147575"/>
                </a:cubicBezTo>
                <a:cubicBezTo>
                  <a:pt x="176184" y="147575"/>
                  <a:pt x="173674" y="147266"/>
                  <a:pt x="171202" y="146995"/>
                </a:cubicBezTo>
                <a:cubicBezTo>
                  <a:pt x="155927" y="148482"/>
                  <a:pt x="107572" y="153059"/>
                  <a:pt x="81213" y="146860"/>
                </a:cubicBezTo>
                <a:cubicBezTo>
                  <a:pt x="78192" y="153480"/>
                  <a:pt x="72619" y="158594"/>
                  <a:pt x="65764" y="161035"/>
                </a:cubicBezTo>
                <a:cubicBezTo>
                  <a:pt x="65764" y="164704"/>
                  <a:pt x="65571" y="170207"/>
                  <a:pt x="64026" y="170207"/>
                </a:cubicBezTo>
                <a:cubicBezTo>
                  <a:pt x="63234" y="170207"/>
                  <a:pt x="62790" y="168778"/>
                  <a:pt x="62558" y="166886"/>
                </a:cubicBezTo>
                <a:cubicBezTo>
                  <a:pt x="62346" y="169010"/>
                  <a:pt x="61902" y="170748"/>
                  <a:pt x="61052" y="170748"/>
                </a:cubicBezTo>
                <a:cubicBezTo>
                  <a:pt x="59642" y="170748"/>
                  <a:pt x="59353" y="166403"/>
                  <a:pt x="59314" y="162792"/>
                </a:cubicBezTo>
                <a:cubicBezTo>
                  <a:pt x="57775" y="163043"/>
                  <a:pt x="56220" y="163186"/>
                  <a:pt x="54660" y="163217"/>
                </a:cubicBezTo>
                <a:cubicBezTo>
                  <a:pt x="54660" y="166751"/>
                  <a:pt x="54313" y="171096"/>
                  <a:pt x="52941" y="171096"/>
                </a:cubicBezTo>
                <a:cubicBezTo>
                  <a:pt x="52015" y="171096"/>
                  <a:pt x="51570" y="169164"/>
                  <a:pt x="51377" y="166828"/>
                </a:cubicBezTo>
                <a:cubicBezTo>
                  <a:pt x="51184" y="169377"/>
                  <a:pt x="50740" y="171578"/>
                  <a:pt x="49774" y="171578"/>
                </a:cubicBezTo>
                <a:cubicBezTo>
                  <a:pt x="48249" y="171578"/>
                  <a:pt x="48056" y="166422"/>
                  <a:pt x="48056" y="162695"/>
                </a:cubicBezTo>
                <a:lnTo>
                  <a:pt x="46588" y="162386"/>
                </a:lnTo>
                <a:cubicBezTo>
                  <a:pt x="46076" y="164565"/>
                  <a:pt x="45689" y="166768"/>
                  <a:pt x="45430" y="168991"/>
                </a:cubicBezTo>
                <a:cubicBezTo>
                  <a:pt x="44020" y="181388"/>
                  <a:pt x="46318" y="197957"/>
                  <a:pt x="50064" y="210181"/>
                </a:cubicBezTo>
                <a:cubicBezTo>
                  <a:pt x="52963" y="213062"/>
                  <a:pt x="55335" y="216428"/>
                  <a:pt x="57074" y="220126"/>
                </a:cubicBezTo>
                <a:cubicBezTo>
                  <a:pt x="57769" y="221941"/>
                  <a:pt x="56379" y="222695"/>
                  <a:pt x="53482" y="222868"/>
                </a:cubicBezTo>
                <a:cubicBezTo>
                  <a:pt x="51428" y="223038"/>
                  <a:pt x="49360" y="222915"/>
                  <a:pt x="47341" y="222501"/>
                </a:cubicBezTo>
                <a:cubicBezTo>
                  <a:pt x="44718" y="222069"/>
                  <a:pt x="42343" y="220696"/>
                  <a:pt x="40660" y="218639"/>
                </a:cubicBezTo>
                <a:cubicBezTo>
                  <a:pt x="39708" y="217683"/>
                  <a:pt x="39097" y="216442"/>
                  <a:pt x="38922" y="215105"/>
                </a:cubicBezTo>
                <a:cubicBezTo>
                  <a:pt x="39352" y="213414"/>
                  <a:pt x="38423" y="211674"/>
                  <a:pt x="36778" y="211089"/>
                </a:cubicBezTo>
                <a:cubicBezTo>
                  <a:pt x="36504" y="211477"/>
                  <a:pt x="36295" y="211907"/>
                  <a:pt x="36160" y="212363"/>
                </a:cubicBezTo>
                <a:cubicBezTo>
                  <a:pt x="36160" y="212614"/>
                  <a:pt x="35813" y="212672"/>
                  <a:pt x="35581" y="212479"/>
                </a:cubicBezTo>
                <a:cubicBezTo>
                  <a:pt x="34213" y="211150"/>
                  <a:pt x="33905" y="209069"/>
                  <a:pt x="34828" y="207400"/>
                </a:cubicBezTo>
                <a:cubicBezTo>
                  <a:pt x="34403" y="206319"/>
                  <a:pt x="35542" y="204677"/>
                  <a:pt x="35137" y="201607"/>
                </a:cubicBezTo>
                <a:cubicBezTo>
                  <a:pt x="33247" y="187377"/>
                  <a:pt x="30231" y="173320"/>
                  <a:pt x="26119" y="159567"/>
                </a:cubicBezTo>
                <a:cubicBezTo>
                  <a:pt x="23932" y="163056"/>
                  <a:pt x="22492" y="166963"/>
                  <a:pt x="21889" y="171038"/>
                </a:cubicBezTo>
                <a:cubicBezTo>
                  <a:pt x="21201" y="186400"/>
                  <a:pt x="22611" y="201785"/>
                  <a:pt x="26080" y="216766"/>
                </a:cubicBezTo>
                <a:cubicBezTo>
                  <a:pt x="28848" y="219663"/>
                  <a:pt x="31066" y="223040"/>
                  <a:pt x="32626" y="226731"/>
                </a:cubicBezTo>
                <a:cubicBezTo>
                  <a:pt x="33244" y="228546"/>
                  <a:pt x="31796" y="229280"/>
                  <a:pt x="28899" y="229473"/>
                </a:cubicBezTo>
                <a:cubicBezTo>
                  <a:pt x="26851" y="229639"/>
                  <a:pt x="24789" y="229509"/>
                  <a:pt x="22778" y="229087"/>
                </a:cubicBezTo>
                <a:cubicBezTo>
                  <a:pt x="20198" y="228683"/>
                  <a:pt x="17874" y="227298"/>
                  <a:pt x="16289" y="225224"/>
                </a:cubicBezTo>
                <a:cubicBezTo>
                  <a:pt x="15372" y="224263"/>
                  <a:pt x="14813" y="223015"/>
                  <a:pt x="14706" y="221690"/>
                </a:cubicBezTo>
                <a:cubicBezTo>
                  <a:pt x="15214" y="220068"/>
                  <a:pt x="14366" y="218330"/>
                  <a:pt x="12775" y="217732"/>
                </a:cubicBezTo>
                <a:cubicBezTo>
                  <a:pt x="12474" y="218112"/>
                  <a:pt x="12245" y="218545"/>
                  <a:pt x="12099" y="219006"/>
                </a:cubicBezTo>
                <a:cubicBezTo>
                  <a:pt x="12099" y="219238"/>
                  <a:pt x="11751" y="219296"/>
                  <a:pt x="11519" y="219006"/>
                </a:cubicBezTo>
                <a:cubicBezTo>
                  <a:pt x="10202" y="217633"/>
                  <a:pt x="9988" y="215540"/>
                  <a:pt x="10998" y="213927"/>
                </a:cubicBezTo>
                <a:cubicBezTo>
                  <a:pt x="10631" y="212865"/>
                  <a:pt x="11848" y="211224"/>
                  <a:pt x="11577" y="208231"/>
                </a:cubicBezTo>
                <a:cubicBezTo>
                  <a:pt x="10907" y="199098"/>
                  <a:pt x="9701" y="190013"/>
                  <a:pt x="7966" y="181021"/>
                </a:cubicBezTo>
                <a:cubicBezTo>
                  <a:pt x="7837" y="181296"/>
                  <a:pt x="7689" y="181560"/>
                  <a:pt x="7522" y="181813"/>
                </a:cubicBezTo>
                <a:cubicBezTo>
                  <a:pt x="7417" y="178646"/>
                  <a:pt x="6937" y="175502"/>
                  <a:pt x="6093" y="172447"/>
                </a:cubicBezTo>
                <a:cubicBezTo>
                  <a:pt x="5629" y="173455"/>
                  <a:pt x="5031" y="174398"/>
                  <a:pt x="4316" y="175247"/>
                </a:cubicBezTo>
                <a:cubicBezTo>
                  <a:pt x="5726" y="170227"/>
                  <a:pt x="3312" y="168952"/>
                  <a:pt x="1362" y="165244"/>
                </a:cubicBezTo>
                <a:cubicBezTo>
                  <a:pt x="-2713" y="157520"/>
                  <a:pt x="3718" y="150916"/>
                  <a:pt x="3061" y="143539"/>
                </a:cubicBezTo>
                <a:moveTo>
                  <a:pt x="196712" y="211340"/>
                </a:moveTo>
                <a:lnTo>
                  <a:pt x="198141" y="212827"/>
                </a:lnTo>
                <a:cubicBezTo>
                  <a:pt x="198351" y="211683"/>
                  <a:pt x="198351" y="210513"/>
                  <a:pt x="198141" y="209370"/>
                </a:cubicBezTo>
                <a:cubicBezTo>
                  <a:pt x="196480" y="199405"/>
                  <a:pt x="196943" y="189692"/>
                  <a:pt x="196461" y="179785"/>
                </a:cubicBezTo>
                <a:cubicBezTo>
                  <a:pt x="195636" y="177993"/>
                  <a:pt x="195064" y="176095"/>
                  <a:pt x="194761" y="174147"/>
                </a:cubicBezTo>
                <a:cubicBezTo>
                  <a:pt x="194161" y="176398"/>
                  <a:pt x="193419" y="178611"/>
                  <a:pt x="192541" y="180770"/>
                </a:cubicBezTo>
                <a:cubicBezTo>
                  <a:pt x="193178" y="192511"/>
                  <a:pt x="193159" y="200777"/>
                  <a:pt x="196654" y="211340"/>
                </a:cubicBezTo>
              </a:path>
            </a:pathLst>
          </a:custGeom>
          <a:solidFill>
            <a:schemeClr val="bg1"/>
          </a:solidFill>
          <a:ln w="19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D13523-E0CC-67AD-C27B-526415DEA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457845" y="4549964"/>
            <a:ext cx="243525" cy="1295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303A1A-8A86-D06D-111A-961BE8C6A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8" b="5264"/>
          <a:stretch/>
        </p:blipFill>
        <p:spPr>
          <a:xfrm flipH="1">
            <a:off x="371911" y="735223"/>
            <a:ext cx="4511731" cy="3988973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8AA9D2C-63CF-64A9-0609-D4153351C014}"/>
              </a:ext>
            </a:extLst>
          </p:cNvPr>
          <p:cNvSpPr/>
          <p:nvPr/>
        </p:nvSpPr>
        <p:spPr>
          <a:xfrm>
            <a:off x="4823648" y="4183897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996A83-3F86-C473-E150-4FAF50029331}"/>
              </a:ext>
            </a:extLst>
          </p:cNvPr>
          <p:cNvSpPr txBox="1"/>
          <p:nvPr/>
        </p:nvSpPr>
        <p:spPr>
          <a:xfrm>
            <a:off x="4653236" y="4189108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2012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322033D-645D-F0FD-85E1-F84D789C0638}"/>
              </a:ext>
            </a:extLst>
          </p:cNvPr>
          <p:cNvSpPr/>
          <p:nvPr/>
        </p:nvSpPr>
        <p:spPr>
          <a:xfrm>
            <a:off x="4823648" y="3088600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FF5E76-074B-55D0-D12E-09E661CBC6AB}"/>
              </a:ext>
            </a:extLst>
          </p:cNvPr>
          <p:cNvSpPr txBox="1"/>
          <p:nvPr/>
        </p:nvSpPr>
        <p:spPr>
          <a:xfrm>
            <a:off x="4653236" y="3083494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2018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0029F1F-4F6B-15AD-9389-3BBED6A8D36B}"/>
              </a:ext>
            </a:extLst>
          </p:cNvPr>
          <p:cNvSpPr/>
          <p:nvPr/>
        </p:nvSpPr>
        <p:spPr>
          <a:xfrm>
            <a:off x="4823648" y="2019407"/>
            <a:ext cx="337502" cy="3375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0E617B-A039-F183-BB11-95862EE81885}"/>
              </a:ext>
            </a:extLst>
          </p:cNvPr>
          <p:cNvSpPr txBox="1"/>
          <p:nvPr/>
        </p:nvSpPr>
        <p:spPr>
          <a:xfrm>
            <a:off x="4653236" y="2005992"/>
            <a:ext cx="677303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825" b="1" dirty="0">
                <a:solidFill>
                  <a:srgbClr val="EF2D24"/>
                </a:solidFill>
                <a:latin typeface="Montserrat Medium" panose="00000600000000000000" pitchFamily="2" charset="-52"/>
              </a:rPr>
              <a:t>2024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EDFF605-8536-ACDF-3AAA-5D659CD3EA4A}"/>
              </a:ext>
            </a:extLst>
          </p:cNvPr>
          <p:cNvSpPr/>
          <p:nvPr/>
        </p:nvSpPr>
        <p:spPr>
          <a:xfrm>
            <a:off x="5409328" y="3949202"/>
            <a:ext cx="292042" cy="241094"/>
          </a:xfrm>
          <a:prstGeom prst="rect">
            <a:avLst/>
          </a:pr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D2C8E-3774-B095-DA84-4058DA3EC845}"/>
              </a:ext>
            </a:extLst>
          </p:cNvPr>
          <p:cNvSpPr txBox="1"/>
          <p:nvPr/>
        </p:nvSpPr>
        <p:spPr>
          <a:xfrm>
            <a:off x="5701147" y="3972593"/>
            <a:ext cx="67730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0,52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DA2577-EC9C-89B5-C39E-724990680132}"/>
              </a:ext>
            </a:extLst>
          </p:cNvPr>
          <p:cNvSpPr txBox="1"/>
          <p:nvPr/>
        </p:nvSpPr>
        <p:spPr>
          <a:xfrm>
            <a:off x="6278299" y="4221747"/>
            <a:ext cx="449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25,3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97555A-5938-3513-F691-D011370BA01F}"/>
              </a:ext>
            </a:extLst>
          </p:cNvPr>
          <p:cNvSpPr txBox="1"/>
          <p:nvPr/>
        </p:nvSpPr>
        <p:spPr>
          <a:xfrm>
            <a:off x="7821148" y="4493363"/>
            <a:ext cx="449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75,1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F4365DDA-08CB-5066-C554-6C5301B7700A}"/>
              </a:ext>
            </a:extLst>
          </p:cNvPr>
          <p:cNvSpPr/>
          <p:nvPr/>
        </p:nvSpPr>
        <p:spPr>
          <a:xfrm flipH="1">
            <a:off x="5429617" y="3971223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EB1E8B-05C1-AF1B-D965-CDF06AFFED0F}"/>
              </a:ext>
            </a:extLst>
          </p:cNvPr>
          <p:cNvSpPr/>
          <p:nvPr/>
        </p:nvSpPr>
        <p:spPr>
          <a:xfrm>
            <a:off x="5409328" y="3412263"/>
            <a:ext cx="2926736" cy="241094"/>
          </a:xfrm>
          <a:prstGeom prst="rect">
            <a:avLst/>
          </a:prstGeom>
          <a:solidFill>
            <a:schemeClr val="bg2">
              <a:lumMod val="90000"/>
            </a:schemeClr>
          </a:solidFill>
          <a:ln w="608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20B71B-3383-8926-32A1-5A2B1F8FB109}"/>
              </a:ext>
            </a:extLst>
          </p:cNvPr>
          <p:cNvSpPr/>
          <p:nvPr/>
        </p:nvSpPr>
        <p:spPr>
          <a:xfrm>
            <a:off x="5409328" y="3140647"/>
            <a:ext cx="1393955" cy="241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00E6825-14D9-D357-F2D0-899713346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57845" y="3175535"/>
            <a:ext cx="155594" cy="180407"/>
          </a:xfrm>
          <a:prstGeom prst="rect">
            <a:avLst/>
          </a:prstGeom>
        </p:spPr>
      </p:pic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C2B7E2D-D3CE-CB44-ACE8-7DA8C71E9433}"/>
              </a:ext>
            </a:extLst>
          </p:cNvPr>
          <p:cNvSpPr/>
          <p:nvPr/>
        </p:nvSpPr>
        <p:spPr>
          <a:xfrm flipH="1">
            <a:off x="5760717" y="3473993"/>
            <a:ext cx="213617" cy="152391"/>
          </a:xfrm>
          <a:custGeom>
            <a:avLst/>
            <a:gdLst>
              <a:gd name="connsiteX0" fmla="*/ 11017 w 321764"/>
              <a:gd name="connsiteY0" fmla="*/ 137707 h 229542"/>
              <a:gd name="connsiteX1" fmla="*/ 15053 w 321764"/>
              <a:gd name="connsiteY1" fmla="*/ 111367 h 229542"/>
              <a:gd name="connsiteX2" fmla="*/ 8893 w 321764"/>
              <a:gd name="connsiteY2" fmla="*/ 78171 h 229542"/>
              <a:gd name="connsiteX3" fmla="*/ 9318 w 321764"/>
              <a:gd name="connsiteY3" fmla="*/ 102117 h 229542"/>
              <a:gd name="connsiteX4" fmla="*/ 9917 w 321764"/>
              <a:gd name="connsiteY4" fmla="*/ 121428 h 229542"/>
              <a:gd name="connsiteX5" fmla="*/ 11017 w 321764"/>
              <a:gd name="connsiteY5" fmla="*/ 137668 h 229542"/>
              <a:gd name="connsiteX6" fmla="*/ 2945 w 321764"/>
              <a:gd name="connsiteY6" fmla="*/ 143597 h 229542"/>
              <a:gd name="connsiteX7" fmla="*/ 5919 w 321764"/>
              <a:gd name="connsiteY7" fmla="*/ 121659 h 229542"/>
              <a:gd name="connsiteX8" fmla="*/ 5436 w 321764"/>
              <a:gd name="connsiteY8" fmla="*/ 102599 h 229542"/>
              <a:gd name="connsiteX9" fmla="*/ 31043 w 321764"/>
              <a:gd name="connsiteY9" fmla="*/ 36942 h 229542"/>
              <a:gd name="connsiteX10" fmla="*/ 93379 w 321764"/>
              <a:gd name="connsiteY10" fmla="*/ 39433 h 229542"/>
              <a:gd name="connsiteX11" fmla="*/ 221893 w 321764"/>
              <a:gd name="connsiteY11" fmla="*/ 32829 h 229542"/>
              <a:gd name="connsiteX12" fmla="*/ 255147 w 321764"/>
              <a:gd name="connsiteY12" fmla="*/ 22246 h 229542"/>
              <a:gd name="connsiteX13" fmla="*/ 252211 w 321764"/>
              <a:gd name="connsiteY13" fmla="*/ 19910 h 229542"/>
              <a:gd name="connsiteX14" fmla="*/ 251014 w 321764"/>
              <a:gd name="connsiteY14" fmla="*/ 10969 h 229542"/>
              <a:gd name="connsiteX15" fmla="*/ 261037 w 321764"/>
              <a:gd name="connsiteY15" fmla="*/ 12359 h 229542"/>
              <a:gd name="connsiteX16" fmla="*/ 264899 w 321764"/>
              <a:gd name="connsiteY16" fmla="*/ 14406 h 229542"/>
              <a:gd name="connsiteX17" fmla="*/ 267429 w 321764"/>
              <a:gd name="connsiteY17" fmla="*/ 9771 h 229542"/>
              <a:gd name="connsiteX18" fmla="*/ 290602 w 321764"/>
              <a:gd name="connsiteY18" fmla="*/ 0 h 229542"/>
              <a:gd name="connsiteX19" fmla="*/ 279015 w 321764"/>
              <a:gd name="connsiteY19" fmla="*/ 9656 h 229542"/>
              <a:gd name="connsiteX20" fmla="*/ 293421 w 321764"/>
              <a:gd name="connsiteY20" fmla="*/ 6295 h 229542"/>
              <a:gd name="connsiteX21" fmla="*/ 282491 w 321764"/>
              <a:gd name="connsiteY21" fmla="*/ 13325 h 229542"/>
              <a:gd name="connsiteX22" fmla="*/ 287415 w 321764"/>
              <a:gd name="connsiteY22" fmla="*/ 18944 h 229542"/>
              <a:gd name="connsiteX23" fmla="*/ 299253 w 321764"/>
              <a:gd name="connsiteY23" fmla="*/ 35918 h 229542"/>
              <a:gd name="connsiteX24" fmla="*/ 316343 w 321764"/>
              <a:gd name="connsiteY24" fmla="*/ 55114 h 229542"/>
              <a:gd name="connsiteX25" fmla="*/ 315725 w 321764"/>
              <a:gd name="connsiteY25" fmla="*/ 72822 h 229542"/>
              <a:gd name="connsiteX26" fmla="*/ 295082 w 321764"/>
              <a:gd name="connsiteY26" fmla="*/ 74946 h 229542"/>
              <a:gd name="connsiteX27" fmla="*/ 272816 w 321764"/>
              <a:gd name="connsiteY27" fmla="*/ 75255 h 229542"/>
              <a:gd name="connsiteX28" fmla="*/ 230776 w 321764"/>
              <a:gd name="connsiteY28" fmla="*/ 128380 h 229542"/>
              <a:gd name="connsiteX29" fmla="*/ 214323 w 321764"/>
              <a:gd name="connsiteY29" fmla="*/ 146648 h 229542"/>
              <a:gd name="connsiteX30" fmla="*/ 211543 w 321764"/>
              <a:gd name="connsiteY30" fmla="*/ 160339 h 229542"/>
              <a:gd name="connsiteX31" fmla="*/ 207120 w 321764"/>
              <a:gd name="connsiteY31" fmla="*/ 184285 h 229542"/>
              <a:gd name="connsiteX32" fmla="*/ 212257 w 321764"/>
              <a:gd name="connsiteY32" fmla="*/ 217461 h 229542"/>
              <a:gd name="connsiteX33" fmla="*/ 219170 w 321764"/>
              <a:gd name="connsiteY33" fmla="*/ 226885 h 229542"/>
              <a:gd name="connsiteX34" fmla="*/ 215868 w 321764"/>
              <a:gd name="connsiteY34" fmla="*/ 229473 h 229542"/>
              <a:gd name="connsiteX35" fmla="*/ 210075 w 321764"/>
              <a:gd name="connsiteY35" fmla="*/ 229106 h 229542"/>
              <a:gd name="connsiteX36" fmla="*/ 203683 w 321764"/>
              <a:gd name="connsiteY36" fmla="*/ 225417 h 229542"/>
              <a:gd name="connsiteX37" fmla="*/ 201926 w 321764"/>
              <a:gd name="connsiteY37" fmla="*/ 222115 h 229542"/>
              <a:gd name="connsiteX38" fmla="*/ 199686 w 321764"/>
              <a:gd name="connsiteY38" fmla="*/ 222463 h 229542"/>
              <a:gd name="connsiteX39" fmla="*/ 193892 w 321764"/>
              <a:gd name="connsiteY39" fmla="*/ 222135 h 229542"/>
              <a:gd name="connsiteX40" fmla="*/ 187751 w 321764"/>
              <a:gd name="connsiteY40" fmla="*/ 218813 h 229542"/>
              <a:gd name="connsiteX41" fmla="*/ 186110 w 321764"/>
              <a:gd name="connsiteY41" fmla="*/ 215723 h 229542"/>
              <a:gd name="connsiteX42" fmla="*/ 184044 w 321764"/>
              <a:gd name="connsiteY42" fmla="*/ 212267 h 229542"/>
              <a:gd name="connsiteX43" fmla="*/ 183484 w 321764"/>
              <a:gd name="connsiteY43" fmla="*/ 213387 h 229542"/>
              <a:gd name="connsiteX44" fmla="*/ 182924 w 321764"/>
              <a:gd name="connsiteY44" fmla="*/ 213387 h 229542"/>
              <a:gd name="connsiteX45" fmla="*/ 182209 w 321764"/>
              <a:gd name="connsiteY45" fmla="*/ 208964 h 229542"/>
              <a:gd name="connsiteX46" fmla="*/ 182499 w 321764"/>
              <a:gd name="connsiteY46" fmla="*/ 204002 h 229542"/>
              <a:gd name="connsiteX47" fmla="*/ 181726 w 321764"/>
              <a:gd name="connsiteY47" fmla="*/ 176734 h 229542"/>
              <a:gd name="connsiteX48" fmla="*/ 178791 w 321764"/>
              <a:gd name="connsiteY48" fmla="*/ 147575 h 229542"/>
              <a:gd name="connsiteX49" fmla="*/ 171202 w 321764"/>
              <a:gd name="connsiteY49" fmla="*/ 146995 h 229542"/>
              <a:gd name="connsiteX50" fmla="*/ 81213 w 321764"/>
              <a:gd name="connsiteY50" fmla="*/ 146860 h 229542"/>
              <a:gd name="connsiteX51" fmla="*/ 65764 w 321764"/>
              <a:gd name="connsiteY51" fmla="*/ 161035 h 229542"/>
              <a:gd name="connsiteX52" fmla="*/ 64026 w 321764"/>
              <a:gd name="connsiteY52" fmla="*/ 170207 h 229542"/>
              <a:gd name="connsiteX53" fmla="*/ 62558 w 321764"/>
              <a:gd name="connsiteY53" fmla="*/ 166886 h 229542"/>
              <a:gd name="connsiteX54" fmla="*/ 61052 w 321764"/>
              <a:gd name="connsiteY54" fmla="*/ 170748 h 229542"/>
              <a:gd name="connsiteX55" fmla="*/ 59314 w 321764"/>
              <a:gd name="connsiteY55" fmla="*/ 162792 h 229542"/>
              <a:gd name="connsiteX56" fmla="*/ 54660 w 321764"/>
              <a:gd name="connsiteY56" fmla="*/ 163217 h 229542"/>
              <a:gd name="connsiteX57" fmla="*/ 52941 w 321764"/>
              <a:gd name="connsiteY57" fmla="*/ 171096 h 229542"/>
              <a:gd name="connsiteX58" fmla="*/ 51377 w 321764"/>
              <a:gd name="connsiteY58" fmla="*/ 166828 h 229542"/>
              <a:gd name="connsiteX59" fmla="*/ 49774 w 321764"/>
              <a:gd name="connsiteY59" fmla="*/ 171578 h 229542"/>
              <a:gd name="connsiteX60" fmla="*/ 48056 w 321764"/>
              <a:gd name="connsiteY60" fmla="*/ 162695 h 229542"/>
              <a:gd name="connsiteX61" fmla="*/ 46588 w 321764"/>
              <a:gd name="connsiteY61" fmla="*/ 162386 h 229542"/>
              <a:gd name="connsiteX62" fmla="*/ 45430 w 321764"/>
              <a:gd name="connsiteY62" fmla="*/ 168991 h 229542"/>
              <a:gd name="connsiteX63" fmla="*/ 50064 w 321764"/>
              <a:gd name="connsiteY63" fmla="*/ 210181 h 229542"/>
              <a:gd name="connsiteX64" fmla="*/ 57074 w 321764"/>
              <a:gd name="connsiteY64" fmla="*/ 220126 h 229542"/>
              <a:gd name="connsiteX65" fmla="*/ 53482 w 321764"/>
              <a:gd name="connsiteY65" fmla="*/ 222868 h 229542"/>
              <a:gd name="connsiteX66" fmla="*/ 47341 w 321764"/>
              <a:gd name="connsiteY66" fmla="*/ 222501 h 229542"/>
              <a:gd name="connsiteX67" fmla="*/ 40660 w 321764"/>
              <a:gd name="connsiteY67" fmla="*/ 218639 h 229542"/>
              <a:gd name="connsiteX68" fmla="*/ 38922 w 321764"/>
              <a:gd name="connsiteY68" fmla="*/ 215105 h 229542"/>
              <a:gd name="connsiteX69" fmla="*/ 36778 w 321764"/>
              <a:gd name="connsiteY69" fmla="*/ 211089 h 229542"/>
              <a:gd name="connsiteX70" fmla="*/ 36160 w 321764"/>
              <a:gd name="connsiteY70" fmla="*/ 212363 h 229542"/>
              <a:gd name="connsiteX71" fmla="*/ 35581 w 321764"/>
              <a:gd name="connsiteY71" fmla="*/ 212479 h 229542"/>
              <a:gd name="connsiteX72" fmla="*/ 34828 w 321764"/>
              <a:gd name="connsiteY72" fmla="*/ 207400 h 229542"/>
              <a:gd name="connsiteX73" fmla="*/ 35137 w 321764"/>
              <a:gd name="connsiteY73" fmla="*/ 201607 h 229542"/>
              <a:gd name="connsiteX74" fmla="*/ 26119 w 321764"/>
              <a:gd name="connsiteY74" fmla="*/ 159567 h 229542"/>
              <a:gd name="connsiteX75" fmla="*/ 21889 w 321764"/>
              <a:gd name="connsiteY75" fmla="*/ 171038 h 229542"/>
              <a:gd name="connsiteX76" fmla="*/ 26080 w 321764"/>
              <a:gd name="connsiteY76" fmla="*/ 216766 h 229542"/>
              <a:gd name="connsiteX77" fmla="*/ 32626 w 321764"/>
              <a:gd name="connsiteY77" fmla="*/ 226731 h 229542"/>
              <a:gd name="connsiteX78" fmla="*/ 28899 w 321764"/>
              <a:gd name="connsiteY78" fmla="*/ 229473 h 229542"/>
              <a:gd name="connsiteX79" fmla="*/ 22778 w 321764"/>
              <a:gd name="connsiteY79" fmla="*/ 229087 h 229542"/>
              <a:gd name="connsiteX80" fmla="*/ 16289 w 321764"/>
              <a:gd name="connsiteY80" fmla="*/ 225224 h 229542"/>
              <a:gd name="connsiteX81" fmla="*/ 14706 w 321764"/>
              <a:gd name="connsiteY81" fmla="*/ 221690 h 229542"/>
              <a:gd name="connsiteX82" fmla="*/ 12775 w 321764"/>
              <a:gd name="connsiteY82" fmla="*/ 217732 h 229542"/>
              <a:gd name="connsiteX83" fmla="*/ 12099 w 321764"/>
              <a:gd name="connsiteY83" fmla="*/ 219006 h 229542"/>
              <a:gd name="connsiteX84" fmla="*/ 11519 w 321764"/>
              <a:gd name="connsiteY84" fmla="*/ 219006 h 229542"/>
              <a:gd name="connsiteX85" fmla="*/ 10998 w 321764"/>
              <a:gd name="connsiteY85" fmla="*/ 213927 h 229542"/>
              <a:gd name="connsiteX86" fmla="*/ 11577 w 321764"/>
              <a:gd name="connsiteY86" fmla="*/ 208231 h 229542"/>
              <a:gd name="connsiteX87" fmla="*/ 7966 w 321764"/>
              <a:gd name="connsiteY87" fmla="*/ 181021 h 229542"/>
              <a:gd name="connsiteX88" fmla="*/ 7522 w 321764"/>
              <a:gd name="connsiteY88" fmla="*/ 181813 h 229542"/>
              <a:gd name="connsiteX89" fmla="*/ 6093 w 321764"/>
              <a:gd name="connsiteY89" fmla="*/ 172447 h 229542"/>
              <a:gd name="connsiteX90" fmla="*/ 4316 w 321764"/>
              <a:gd name="connsiteY90" fmla="*/ 175247 h 229542"/>
              <a:gd name="connsiteX91" fmla="*/ 1362 w 321764"/>
              <a:gd name="connsiteY91" fmla="*/ 165244 h 229542"/>
              <a:gd name="connsiteX92" fmla="*/ 3061 w 321764"/>
              <a:gd name="connsiteY92" fmla="*/ 143539 h 229542"/>
              <a:gd name="connsiteX93" fmla="*/ 196712 w 321764"/>
              <a:gd name="connsiteY93" fmla="*/ 211340 h 229542"/>
              <a:gd name="connsiteX94" fmla="*/ 198141 w 321764"/>
              <a:gd name="connsiteY94" fmla="*/ 212827 h 229542"/>
              <a:gd name="connsiteX95" fmla="*/ 198141 w 321764"/>
              <a:gd name="connsiteY95" fmla="*/ 209370 h 229542"/>
              <a:gd name="connsiteX96" fmla="*/ 196461 w 321764"/>
              <a:gd name="connsiteY96" fmla="*/ 179785 h 229542"/>
              <a:gd name="connsiteX97" fmla="*/ 194761 w 321764"/>
              <a:gd name="connsiteY97" fmla="*/ 174147 h 229542"/>
              <a:gd name="connsiteX98" fmla="*/ 192541 w 321764"/>
              <a:gd name="connsiteY98" fmla="*/ 180770 h 229542"/>
              <a:gd name="connsiteX99" fmla="*/ 196654 w 321764"/>
              <a:gd name="connsiteY99" fmla="*/ 211340 h 2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21764" h="229542">
                <a:moveTo>
                  <a:pt x="11017" y="137707"/>
                </a:moveTo>
                <a:cubicBezTo>
                  <a:pt x="13723" y="129189"/>
                  <a:pt x="15084" y="120304"/>
                  <a:pt x="15053" y="111367"/>
                </a:cubicBezTo>
                <a:cubicBezTo>
                  <a:pt x="15053" y="99587"/>
                  <a:pt x="10187" y="89816"/>
                  <a:pt x="8893" y="78171"/>
                </a:cubicBezTo>
                <a:cubicBezTo>
                  <a:pt x="8893" y="86108"/>
                  <a:pt x="8990" y="94103"/>
                  <a:pt x="9318" y="102117"/>
                </a:cubicBezTo>
                <a:cubicBezTo>
                  <a:pt x="9588" y="108547"/>
                  <a:pt x="9820" y="114958"/>
                  <a:pt x="9917" y="121428"/>
                </a:cubicBezTo>
                <a:cubicBezTo>
                  <a:pt x="9827" y="126862"/>
                  <a:pt x="10195" y="132296"/>
                  <a:pt x="11017" y="137668"/>
                </a:cubicBezTo>
                <a:moveTo>
                  <a:pt x="2945" y="143597"/>
                </a:moveTo>
                <a:cubicBezTo>
                  <a:pt x="2830" y="137243"/>
                  <a:pt x="5977" y="130581"/>
                  <a:pt x="5919" y="121659"/>
                </a:cubicBezTo>
                <a:cubicBezTo>
                  <a:pt x="5919" y="115267"/>
                  <a:pt x="5707" y="108933"/>
                  <a:pt x="5436" y="102599"/>
                </a:cubicBezTo>
                <a:cubicBezTo>
                  <a:pt x="4471" y="78615"/>
                  <a:pt x="-6150" y="35571"/>
                  <a:pt x="31043" y="36942"/>
                </a:cubicBezTo>
                <a:cubicBezTo>
                  <a:pt x="49234" y="31149"/>
                  <a:pt x="74763" y="34721"/>
                  <a:pt x="93379" y="39433"/>
                </a:cubicBezTo>
                <a:cubicBezTo>
                  <a:pt x="159905" y="42890"/>
                  <a:pt x="185840" y="32404"/>
                  <a:pt x="221893" y="32829"/>
                </a:cubicBezTo>
                <a:cubicBezTo>
                  <a:pt x="237632" y="30685"/>
                  <a:pt x="241610" y="28967"/>
                  <a:pt x="255147" y="22246"/>
                </a:cubicBezTo>
                <a:cubicBezTo>
                  <a:pt x="254042" y="21641"/>
                  <a:pt x="253050" y="20851"/>
                  <a:pt x="252211" y="19910"/>
                </a:cubicBezTo>
                <a:cubicBezTo>
                  <a:pt x="249527" y="16974"/>
                  <a:pt x="248929" y="12958"/>
                  <a:pt x="251014" y="10969"/>
                </a:cubicBezTo>
                <a:cubicBezTo>
                  <a:pt x="253795" y="8284"/>
                  <a:pt x="258275" y="10969"/>
                  <a:pt x="261037" y="12359"/>
                </a:cubicBezTo>
                <a:cubicBezTo>
                  <a:pt x="262369" y="13074"/>
                  <a:pt x="263663" y="13807"/>
                  <a:pt x="264899" y="14406"/>
                </a:cubicBezTo>
                <a:cubicBezTo>
                  <a:pt x="265103" y="12590"/>
                  <a:pt x="266011" y="10926"/>
                  <a:pt x="267429" y="9771"/>
                </a:cubicBezTo>
                <a:cubicBezTo>
                  <a:pt x="272797" y="4963"/>
                  <a:pt x="285349" y="4306"/>
                  <a:pt x="290602" y="0"/>
                </a:cubicBezTo>
                <a:cubicBezTo>
                  <a:pt x="288130" y="4635"/>
                  <a:pt x="283206" y="7106"/>
                  <a:pt x="279015" y="9656"/>
                </a:cubicBezTo>
                <a:cubicBezTo>
                  <a:pt x="283650" y="8091"/>
                  <a:pt x="289346" y="8844"/>
                  <a:pt x="293421" y="6295"/>
                </a:cubicBezTo>
                <a:cubicBezTo>
                  <a:pt x="290988" y="10158"/>
                  <a:pt x="286102" y="11471"/>
                  <a:pt x="282491" y="13325"/>
                </a:cubicBezTo>
                <a:cubicBezTo>
                  <a:pt x="284760" y="14538"/>
                  <a:pt x="286510" y="16535"/>
                  <a:pt x="287415" y="18944"/>
                </a:cubicBezTo>
                <a:cubicBezTo>
                  <a:pt x="293618" y="22637"/>
                  <a:pt x="297932" y="28821"/>
                  <a:pt x="299253" y="35918"/>
                </a:cubicBezTo>
                <a:cubicBezTo>
                  <a:pt x="306495" y="42735"/>
                  <a:pt x="308909" y="50846"/>
                  <a:pt x="316343" y="55114"/>
                </a:cubicBezTo>
                <a:cubicBezTo>
                  <a:pt x="325883" y="58551"/>
                  <a:pt x="320978" y="72880"/>
                  <a:pt x="315725" y="72822"/>
                </a:cubicBezTo>
                <a:cubicBezTo>
                  <a:pt x="312578" y="79117"/>
                  <a:pt x="303849" y="73227"/>
                  <a:pt x="295082" y="74946"/>
                </a:cubicBezTo>
                <a:cubicBezTo>
                  <a:pt x="287357" y="77456"/>
                  <a:pt x="280618" y="76877"/>
                  <a:pt x="272816" y="75255"/>
                </a:cubicBezTo>
                <a:cubicBezTo>
                  <a:pt x="245105" y="90704"/>
                  <a:pt x="248156" y="113607"/>
                  <a:pt x="230776" y="128380"/>
                </a:cubicBezTo>
                <a:cubicBezTo>
                  <a:pt x="226914" y="138441"/>
                  <a:pt x="221121" y="143828"/>
                  <a:pt x="214323" y="146648"/>
                </a:cubicBezTo>
                <a:cubicBezTo>
                  <a:pt x="213319" y="151012"/>
                  <a:pt x="212276" y="155357"/>
                  <a:pt x="211543" y="160339"/>
                </a:cubicBezTo>
                <a:cubicBezTo>
                  <a:pt x="210210" y="169300"/>
                  <a:pt x="210191" y="175267"/>
                  <a:pt x="207120" y="184285"/>
                </a:cubicBezTo>
                <a:cubicBezTo>
                  <a:pt x="208163" y="197011"/>
                  <a:pt x="208414" y="205991"/>
                  <a:pt x="212257" y="217461"/>
                </a:cubicBezTo>
                <a:cubicBezTo>
                  <a:pt x="215080" y="220188"/>
                  <a:pt x="217417" y="223374"/>
                  <a:pt x="219170" y="226885"/>
                </a:cubicBezTo>
                <a:cubicBezTo>
                  <a:pt x="219885" y="228604"/>
                  <a:pt x="218572" y="229299"/>
                  <a:pt x="215868" y="229473"/>
                </a:cubicBezTo>
                <a:cubicBezTo>
                  <a:pt x="213929" y="229631"/>
                  <a:pt x="211979" y="229507"/>
                  <a:pt x="210075" y="229106"/>
                </a:cubicBezTo>
                <a:cubicBezTo>
                  <a:pt x="207568" y="228691"/>
                  <a:pt x="205297" y="227379"/>
                  <a:pt x="203683" y="225417"/>
                </a:cubicBezTo>
                <a:cubicBezTo>
                  <a:pt x="202779" y="224518"/>
                  <a:pt x="202167" y="223367"/>
                  <a:pt x="201926" y="222115"/>
                </a:cubicBezTo>
                <a:cubicBezTo>
                  <a:pt x="201194" y="222312"/>
                  <a:pt x="200443" y="222430"/>
                  <a:pt x="199686" y="222463"/>
                </a:cubicBezTo>
                <a:cubicBezTo>
                  <a:pt x="197749" y="222608"/>
                  <a:pt x="195800" y="222496"/>
                  <a:pt x="193892" y="222135"/>
                </a:cubicBezTo>
                <a:cubicBezTo>
                  <a:pt x="191525" y="221764"/>
                  <a:pt x="189356" y="220592"/>
                  <a:pt x="187751" y="218813"/>
                </a:cubicBezTo>
                <a:cubicBezTo>
                  <a:pt x="186869" y="217998"/>
                  <a:pt x="186292" y="216909"/>
                  <a:pt x="186110" y="215723"/>
                </a:cubicBezTo>
                <a:cubicBezTo>
                  <a:pt x="186456" y="214204"/>
                  <a:pt x="185546" y="212682"/>
                  <a:pt x="184044" y="212267"/>
                </a:cubicBezTo>
                <a:cubicBezTo>
                  <a:pt x="183785" y="212601"/>
                  <a:pt x="183596" y="212981"/>
                  <a:pt x="183484" y="213387"/>
                </a:cubicBezTo>
                <a:cubicBezTo>
                  <a:pt x="183484" y="213599"/>
                  <a:pt x="183155" y="213638"/>
                  <a:pt x="182924" y="213387"/>
                </a:cubicBezTo>
                <a:cubicBezTo>
                  <a:pt x="181647" y="212278"/>
                  <a:pt x="181348" y="210417"/>
                  <a:pt x="182209" y="208964"/>
                </a:cubicBezTo>
                <a:cubicBezTo>
                  <a:pt x="181823" y="208038"/>
                  <a:pt x="182866" y="206608"/>
                  <a:pt x="182499" y="204002"/>
                </a:cubicBezTo>
                <a:cubicBezTo>
                  <a:pt x="181128" y="194809"/>
                  <a:pt x="181900" y="185849"/>
                  <a:pt x="181726" y="176734"/>
                </a:cubicBezTo>
                <a:cubicBezTo>
                  <a:pt x="179081" y="171810"/>
                  <a:pt x="178714" y="157868"/>
                  <a:pt x="178791" y="147575"/>
                </a:cubicBezTo>
                <a:cubicBezTo>
                  <a:pt x="176184" y="147575"/>
                  <a:pt x="173674" y="147266"/>
                  <a:pt x="171202" y="146995"/>
                </a:cubicBezTo>
                <a:cubicBezTo>
                  <a:pt x="155927" y="148482"/>
                  <a:pt x="107572" y="153059"/>
                  <a:pt x="81213" y="146860"/>
                </a:cubicBezTo>
                <a:cubicBezTo>
                  <a:pt x="78192" y="153480"/>
                  <a:pt x="72619" y="158594"/>
                  <a:pt x="65764" y="161035"/>
                </a:cubicBezTo>
                <a:cubicBezTo>
                  <a:pt x="65764" y="164704"/>
                  <a:pt x="65571" y="170207"/>
                  <a:pt x="64026" y="170207"/>
                </a:cubicBezTo>
                <a:cubicBezTo>
                  <a:pt x="63234" y="170207"/>
                  <a:pt x="62790" y="168778"/>
                  <a:pt x="62558" y="166886"/>
                </a:cubicBezTo>
                <a:cubicBezTo>
                  <a:pt x="62346" y="169010"/>
                  <a:pt x="61902" y="170748"/>
                  <a:pt x="61052" y="170748"/>
                </a:cubicBezTo>
                <a:cubicBezTo>
                  <a:pt x="59642" y="170748"/>
                  <a:pt x="59353" y="166403"/>
                  <a:pt x="59314" y="162792"/>
                </a:cubicBezTo>
                <a:cubicBezTo>
                  <a:pt x="57775" y="163043"/>
                  <a:pt x="56220" y="163186"/>
                  <a:pt x="54660" y="163217"/>
                </a:cubicBezTo>
                <a:cubicBezTo>
                  <a:pt x="54660" y="166751"/>
                  <a:pt x="54313" y="171096"/>
                  <a:pt x="52941" y="171096"/>
                </a:cubicBezTo>
                <a:cubicBezTo>
                  <a:pt x="52015" y="171096"/>
                  <a:pt x="51570" y="169164"/>
                  <a:pt x="51377" y="166828"/>
                </a:cubicBezTo>
                <a:cubicBezTo>
                  <a:pt x="51184" y="169377"/>
                  <a:pt x="50740" y="171578"/>
                  <a:pt x="49774" y="171578"/>
                </a:cubicBezTo>
                <a:cubicBezTo>
                  <a:pt x="48249" y="171578"/>
                  <a:pt x="48056" y="166422"/>
                  <a:pt x="48056" y="162695"/>
                </a:cubicBezTo>
                <a:lnTo>
                  <a:pt x="46588" y="162386"/>
                </a:lnTo>
                <a:cubicBezTo>
                  <a:pt x="46076" y="164565"/>
                  <a:pt x="45689" y="166768"/>
                  <a:pt x="45430" y="168991"/>
                </a:cubicBezTo>
                <a:cubicBezTo>
                  <a:pt x="44020" y="181388"/>
                  <a:pt x="46318" y="197957"/>
                  <a:pt x="50064" y="210181"/>
                </a:cubicBezTo>
                <a:cubicBezTo>
                  <a:pt x="52963" y="213062"/>
                  <a:pt x="55335" y="216428"/>
                  <a:pt x="57074" y="220126"/>
                </a:cubicBezTo>
                <a:cubicBezTo>
                  <a:pt x="57769" y="221941"/>
                  <a:pt x="56379" y="222695"/>
                  <a:pt x="53482" y="222868"/>
                </a:cubicBezTo>
                <a:cubicBezTo>
                  <a:pt x="51428" y="223038"/>
                  <a:pt x="49360" y="222915"/>
                  <a:pt x="47341" y="222501"/>
                </a:cubicBezTo>
                <a:cubicBezTo>
                  <a:pt x="44718" y="222069"/>
                  <a:pt x="42343" y="220696"/>
                  <a:pt x="40660" y="218639"/>
                </a:cubicBezTo>
                <a:cubicBezTo>
                  <a:pt x="39708" y="217683"/>
                  <a:pt x="39097" y="216442"/>
                  <a:pt x="38922" y="215105"/>
                </a:cubicBezTo>
                <a:cubicBezTo>
                  <a:pt x="39352" y="213414"/>
                  <a:pt x="38423" y="211674"/>
                  <a:pt x="36778" y="211089"/>
                </a:cubicBezTo>
                <a:cubicBezTo>
                  <a:pt x="36504" y="211477"/>
                  <a:pt x="36295" y="211907"/>
                  <a:pt x="36160" y="212363"/>
                </a:cubicBezTo>
                <a:cubicBezTo>
                  <a:pt x="36160" y="212614"/>
                  <a:pt x="35813" y="212672"/>
                  <a:pt x="35581" y="212479"/>
                </a:cubicBezTo>
                <a:cubicBezTo>
                  <a:pt x="34213" y="211150"/>
                  <a:pt x="33905" y="209069"/>
                  <a:pt x="34828" y="207400"/>
                </a:cubicBezTo>
                <a:cubicBezTo>
                  <a:pt x="34403" y="206319"/>
                  <a:pt x="35542" y="204677"/>
                  <a:pt x="35137" y="201607"/>
                </a:cubicBezTo>
                <a:cubicBezTo>
                  <a:pt x="33247" y="187377"/>
                  <a:pt x="30231" y="173320"/>
                  <a:pt x="26119" y="159567"/>
                </a:cubicBezTo>
                <a:cubicBezTo>
                  <a:pt x="23932" y="163056"/>
                  <a:pt x="22492" y="166963"/>
                  <a:pt x="21889" y="171038"/>
                </a:cubicBezTo>
                <a:cubicBezTo>
                  <a:pt x="21201" y="186400"/>
                  <a:pt x="22611" y="201785"/>
                  <a:pt x="26080" y="216766"/>
                </a:cubicBezTo>
                <a:cubicBezTo>
                  <a:pt x="28848" y="219663"/>
                  <a:pt x="31066" y="223040"/>
                  <a:pt x="32626" y="226731"/>
                </a:cubicBezTo>
                <a:cubicBezTo>
                  <a:pt x="33244" y="228546"/>
                  <a:pt x="31796" y="229280"/>
                  <a:pt x="28899" y="229473"/>
                </a:cubicBezTo>
                <a:cubicBezTo>
                  <a:pt x="26851" y="229639"/>
                  <a:pt x="24789" y="229509"/>
                  <a:pt x="22778" y="229087"/>
                </a:cubicBezTo>
                <a:cubicBezTo>
                  <a:pt x="20198" y="228683"/>
                  <a:pt x="17874" y="227298"/>
                  <a:pt x="16289" y="225224"/>
                </a:cubicBezTo>
                <a:cubicBezTo>
                  <a:pt x="15372" y="224263"/>
                  <a:pt x="14813" y="223015"/>
                  <a:pt x="14706" y="221690"/>
                </a:cubicBezTo>
                <a:cubicBezTo>
                  <a:pt x="15214" y="220068"/>
                  <a:pt x="14366" y="218330"/>
                  <a:pt x="12775" y="217732"/>
                </a:cubicBezTo>
                <a:cubicBezTo>
                  <a:pt x="12474" y="218112"/>
                  <a:pt x="12245" y="218545"/>
                  <a:pt x="12099" y="219006"/>
                </a:cubicBezTo>
                <a:cubicBezTo>
                  <a:pt x="12099" y="219238"/>
                  <a:pt x="11751" y="219296"/>
                  <a:pt x="11519" y="219006"/>
                </a:cubicBezTo>
                <a:cubicBezTo>
                  <a:pt x="10202" y="217633"/>
                  <a:pt x="9988" y="215540"/>
                  <a:pt x="10998" y="213927"/>
                </a:cubicBezTo>
                <a:cubicBezTo>
                  <a:pt x="10631" y="212865"/>
                  <a:pt x="11848" y="211224"/>
                  <a:pt x="11577" y="208231"/>
                </a:cubicBezTo>
                <a:cubicBezTo>
                  <a:pt x="10907" y="199098"/>
                  <a:pt x="9701" y="190013"/>
                  <a:pt x="7966" y="181021"/>
                </a:cubicBezTo>
                <a:cubicBezTo>
                  <a:pt x="7837" y="181296"/>
                  <a:pt x="7689" y="181560"/>
                  <a:pt x="7522" y="181813"/>
                </a:cubicBezTo>
                <a:cubicBezTo>
                  <a:pt x="7417" y="178646"/>
                  <a:pt x="6937" y="175502"/>
                  <a:pt x="6093" y="172447"/>
                </a:cubicBezTo>
                <a:cubicBezTo>
                  <a:pt x="5629" y="173455"/>
                  <a:pt x="5031" y="174398"/>
                  <a:pt x="4316" y="175247"/>
                </a:cubicBezTo>
                <a:cubicBezTo>
                  <a:pt x="5726" y="170227"/>
                  <a:pt x="3312" y="168952"/>
                  <a:pt x="1362" y="165244"/>
                </a:cubicBezTo>
                <a:cubicBezTo>
                  <a:pt x="-2713" y="157520"/>
                  <a:pt x="3718" y="150916"/>
                  <a:pt x="3061" y="143539"/>
                </a:cubicBezTo>
                <a:moveTo>
                  <a:pt x="196712" y="211340"/>
                </a:moveTo>
                <a:lnTo>
                  <a:pt x="198141" y="212827"/>
                </a:lnTo>
                <a:cubicBezTo>
                  <a:pt x="198351" y="211683"/>
                  <a:pt x="198351" y="210513"/>
                  <a:pt x="198141" y="209370"/>
                </a:cubicBezTo>
                <a:cubicBezTo>
                  <a:pt x="196480" y="199405"/>
                  <a:pt x="196943" y="189692"/>
                  <a:pt x="196461" y="179785"/>
                </a:cubicBezTo>
                <a:cubicBezTo>
                  <a:pt x="195636" y="177993"/>
                  <a:pt x="195064" y="176095"/>
                  <a:pt x="194761" y="174147"/>
                </a:cubicBezTo>
                <a:cubicBezTo>
                  <a:pt x="194161" y="176398"/>
                  <a:pt x="193419" y="178611"/>
                  <a:pt x="192541" y="180770"/>
                </a:cubicBezTo>
                <a:cubicBezTo>
                  <a:pt x="193178" y="192511"/>
                  <a:pt x="193159" y="200777"/>
                  <a:pt x="196654" y="211340"/>
                </a:cubicBezTo>
              </a:path>
            </a:pathLst>
          </a:custGeom>
          <a:solidFill>
            <a:schemeClr val="bg1"/>
          </a:solidFill>
          <a:ln w="19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A1B43FB-1EFB-7A60-FA0A-1B794C809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457845" y="3473993"/>
            <a:ext cx="243525" cy="12953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85EB6C-3B69-49D9-53E4-EFAF8755EF4A}"/>
              </a:ext>
            </a:extLst>
          </p:cNvPr>
          <p:cNvSpPr/>
          <p:nvPr/>
        </p:nvSpPr>
        <p:spPr>
          <a:xfrm>
            <a:off x="5409328" y="2873231"/>
            <a:ext cx="394979" cy="241094"/>
          </a:xfrm>
          <a:prstGeom prst="rect">
            <a:avLst/>
          </a:pr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F1BB-36D1-32F3-81EE-81296736E3B0}"/>
              </a:ext>
            </a:extLst>
          </p:cNvPr>
          <p:cNvSpPr txBox="1"/>
          <p:nvPr/>
        </p:nvSpPr>
        <p:spPr>
          <a:xfrm>
            <a:off x="5800255" y="2879291"/>
            <a:ext cx="449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1,87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9D4FBB-86D4-B53A-1CB3-9CD5B7E6CD05}"/>
              </a:ext>
            </a:extLst>
          </p:cNvPr>
          <p:cNvSpPr txBox="1"/>
          <p:nvPr/>
        </p:nvSpPr>
        <p:spPr>
          <a:xfrm>
            <a:off x="6343963" y="3145776"/>
            <a:ext cx="5664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34,2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FE64D0-D954-09CC-F6C7-FD50ED734354}"/>
              </a:ext>
            </a:extLst>
          </p:cNvPr>
          <p:cNvSpPr txBox="1"/>
          <p:nvPr/>
        </p:nvSpPr>
        <p:spPr>
          <a:xfrm>
            <a:off x="7868572" y="3417392"/>
            <a:ext cx="449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75,3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521F70A-BFAF-ECD0-E083-382D6E48829F}"/>
              </a:ext>
            </a:extLst>
          </p:cNvPr>
          <p:cNvSpPr/>
          <p:nvPr/>
        </p:nvSpPr>
        <p:spPr>
          <a:xfrm flipH="1">
            <a:off x="5429617" y="2895252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4F50261-F604-ECDC-D289-86C489E2159D}"/>
              </a:ext>
            </a:extLst>
          </p:cNvPr>
          <p:cNvSpPr/>
          <p:nvPr/>
        </p:nvSpPr>
        <p:spPr>
          <a:xfrm>
            <a:off x="5409328" y="2338991"/>
            <a:ext cx="3001079" cy="241094"/>
          </a:xfrm>
          <a:prstGeom prst="rect">
            <a:avLst/>
          </a:prstGeom>
          <a:solidFill>
            <a:schemeClr val="bg2">
              <a:lumMod val="90000"/>
            </a:schemeClr>
          </a:solidFill>
          <a:ln w="608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1D3AB11-53A3-3694-EE61-D12D43C43553}"/>
              </a:ext>
            </a:extLst>
          </p:cNvPr>
          <p:cNvSpPr/>
          <p:nvPr/>
        </p:nvSpPr>
        <p:spPr>
          <a:xfrm>
            <a:off x="5409328" y="2067375"/>
            <a:ext cx="1510686" cy="241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100DFD6-0A60-4AB7-11C0-A444126B8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57845" y="2102263"/>
            <a:ext cx="155594" cy="180407"/>
          </a:xfrm>
          <a:prstGeom prst="rect">
            <a:avLst/>
          </a:prstGeom>
        </p:spPr>
      </p:pic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754E4356-2DA5-F99E-0C83-F1D5500124ED}"/>
              </a:ext>
            </a:extLst>
          </p:cNvPr>
          <p:cNvSpPr/>
          <p:nvPr/>
        </p:nvSpPr>
        <p:spPr>
          <a:xfrm flipH="1">
            <a:off x="5760717" y="2400722"/>
            <a:ext cx="213617" cy="152391"/>
          </a:xfrm>
          <a:custGeom>
            <a:avLst/>
            <a:gdLst>
              <a:gd name="connsiteX0" fmla="*/ 11017 w 321764"/>
              <a:gd name="connsiteY0" fmla="*/ 137707 h 229542"/>
              <a:gd name="connsiteX1" fmla="*/ 15053 w 321764"/>
              <a:gd name="connsiteY1" fmla="*/ 111367 h 229542"/>
              <a:gd name="connsiteX2" fmla="*/ 8893 w 321764"/>
              <a:gd name="connsiteY2" fmla="*/ 78171 h 229542"/>
              <a:gd name="connsiteX3" fmla="*/ 9318 w 321764"/>
              <a:gd name="connsiteY3" fmla="*/ 102117 h 229542"/>
              <a:gd name="connsiteX4" fmla="*/ 9917 w 321764"/>
              <a:gd name="connsiteY4" fmla="*/ 121428 h 229542"/>
              <a:gd name="connsiteX5" fmla="*/ 11017 w 321764"/>
              <a:gd name="connsiteY5" fmla="*/ 137668 h 229542"/>
              <a:gd name="connsiteX6" fmla="*/ 2945 w 321764"/>
              <a:gd name="connsiteY6" fmla="*/ 143597 h 229542"/>
              <a:gd name="connsiteX7" fmla="*/ 5919 w 321764"/>
              <a:gd name="connsiteY7" fmla="*/ 121659 h 229542"/>
              <a:gd name="connsiteX8" fmla="*/ 5436 w 321764"/>
              <a:gd name="connsiteY8" fmla="*/ 102599 h 229542"/>
              <a:gd name="connsiteX9" fmla="*/ 31043 w 321764"/>
              <a:gd name="connsiteY9" fmla="*/ 36942 h 229542"/>
              <a:gd name="connsiteX10" fmla="*/ 93379 w 321764"/>
              <a:gd name="connsiteY10" fmla="*/ 39433 h 229542"/>
              <a:gd name="connsiteX11" fmla="*/ 221893 w 321764"/>
              <a:gd name="connsiteY11" fmla="*/ 32829 h 229542"/>
              <a:gd name="connsiteX12" fmla="*/ 255147 w 321764"/>
              <a:gd name="connsiteY12" fmla="*/ 22246 h 229542"/>
              <a:gd name="connsiteX13" fmla="*/ 252211 w 321764"/>
              <a:gd name="connsiteY13" fmla="*/ 19910 h 229542"/>
              <a:gd name="connsiteX14" fmla="*/ 251014 w 321764"/>
              <a:gd name="connsiteY14" fmla="*/ 10969 h 229542"/>
              <a:gd name="connsiteX15" fmla="*/ 261037 w 321764"/>
              <a:gd name="connsiteY15" fmla="*/ 12359 h 229542"/>
              <a:gd name="connsiteX16" fmla="*/ 264899 w 321764"/>
              <a:gd name="connsiteY16" fmla="*/ 14406 h 229542"/>
              <a:gd name="connsiteX17" fmla="*/ 267429 w 321764"/>
              <a:gd name="connsiteY17" fmla="*/ 9771 h 229542"/>
              <a:gd name="connsiteX18" fmla="*/ 290602 w 321764"/>
              <a:gd name="connsiteY18" fmla="*/ 0 h 229542"/>
              <a:gd name="connsiteX19" fmla="*/ 279015 w 321764"/>
              <a:gd name="connsiteY19" fmla="*/ 9656 h 229542"/>
              <a:gd name="connsiteX20" fmla="*/ 293421 w 321764"/>
              <a:gd name="connsiteY20" fmla="*/ 6295 h 229542"/>
              <a:gd name="connsiteX21" fmla="*/ 282491 w 321764"/>
              <a:gd name="connsiteY21" fmla="*/ 13325 h 229542"/>
              <a:gd name="connsiteX22" fmla="*/ 287415 w 321764"/>
              <a:gd name="connsiteY22" fmla="*/ 18944 h 229542"/>
              <a:gd name="connsiteX23" fmla="*/ 299253 w 321764"/>
              <a:gd name="connsiteY23" fmla="*/ 35918 h 229542"/>
              <a:gd name="connsiteX24" fmla="*/ 316343 w 321764"/>
              <a:gd name="connsiteY24" fmla="*/ 55114 h 229542"/>
              <a:gd name="connsiteX25" fmla="*/ 315725 w 321764"/>
              <a:gd name="connsiteY25" fmla="*/ 72822 h 229542"/>
              <a:gd name="connsiteX26" fmla="*/ 295082 w 321764"/>
              <a:gd name="connsiteY26" fmla="*/ 74946 h 229542"/>
              <a:gd name="connsiteX27" fmla="*/ 272816 w 321764"/>
              <a:gd name="connsiteY27" fmla="*/ 75255 h 229542"/>
              <a:gd name="connsiteX28" fmla="*/ 230776 w 321764"/>
              <a:gd name="connsiteY28" fmla="*/ 128380 h 229542"/>
              <a:gd name="connsiteX29" fmla="*/ 214323 w 321764"/>
              <a:gd name="connsiteY29" fmla="*/ 146648 h 229542"/>
              <a:gd name="connsiteX30" fmla="*/ 211543 w 321764"/>
              <a:gd name="connsiteY30" fmla="*/ 160339 h 229542"/>
              <a:gd name="connsiteX31" fmla="*/ 207120 w 321764"/>
              <a:gd name="connsiteY31" fmla="*/ 184285 h 229542"/>
              <a:gd name="connsiteX32" fmla="*/ 212257 w 321764"/>
              <a:gd name="connsiteY32" fmla="*/ 217461 h 229542"/>
              <a:gd name="connsiteX33" fmla="*/ 219170 w 321764"/>
              <a:gd name="connsiteY33" fmla="*/ 226885 h 229542"/>
              <a:gd name="connsiteX34" fmla="*/ 215868 w 321764"/>
              <a:gd name="connsiteY34" fmla="*/ 229473 h 229542"/>
              <a:gd name="connsiteX35" fmla="*/ 210075 w 321764"/>
              <a:gd name="connsiteY35" fmla="*/ 229106 h 229542"/>
              <a:gd name="connsiteX36" fmla="*/ 203683 w 321764"/>
              <a:gd name="connsiteY36" fmla="*/ 225417 h 229542"/>
              <a:gd name="connsiteX37" fmla="*/ 201926 w 321764"/>
              <a:gd name="connsiteY37" fmla="*/ 222115 h 229542"/>
              <a:gd name="connsiteX38" fmla="*/ 199686 w 321764"/>
              <a:gd name="connsiteY38" fmla="*/ 222463 h 229542"/>
              <a:gd name="connsiteX39" fmla="*/ 193892 w 321764"/>
              <a:gd name="connsiteY39" fmla="*/ 222135 h 229542"/>
              <a:gd name="connsiteX40" fmla="*/ 187751 w 321764"/>
              <a:gd name="connsiteY40" fmla="*/ 218813 h 229542"/>
              <a:gd name="connsiteX41" fmla="*/ 186110 w 321764"/>
              <a:gd name="connsiteY41" fmla="*/ 215723 h 229542"/>
              <a:gd name="connsiteX42" fmla="*/ 184044 w 321764"/>
              <a:gd name="connsiteY42" fmla="*/ 212267 h 229542"/>
              <a:gd name="connsiteX43" fmla="*/ 183484 w 321764"/>
              <a:gd name="connsiteY43" fmla="*/ 213387 h 229542"/>
              <a:gd name="connsiteX44" fmla="*/ 182924 w 321764"/>
              <a:gd name="connsiteY44" fmla="*/ 213387 h 229542"/>
              <a:gd name="connsiteX45" fmla="*/ 182209 w 321764"/>
              <a:gd name="connsiteY45" fmla="*/ 208964 h 229542"/>
              <a:gd name="connsiteX46" fmla="*/ 182499 w 321764"/>
              <a:gd name="connsiteY46" fmla="*/ 204002 h 229542"/>
              <a:gd name="connsiteX47" fmla="*/ 181726 w 321764"/>
              <a:gd name="connsiteY47" fmla="*/ 176734 h 229542"/>
              <a:gd name="connsiteX48" fmla="*/ 178791 w 321764"/>
              <a:gd name="connsiteY48" fmla="*/ 147575 h 229542"/>
              <a:gd name="connsiteX49" fmla="*/ 171202 w 321764"/>
              <a:gd name="connsiteY49" fmla="*/ 146995 h 229542"/>
              <a:gd name="connsiteX50" fmla="*/ 81213 w 321764"/>
              <a:gd name="connsiteY50" fmla="*/ 146860 h 229542"/>
              <a:gd name="connsiteX51" fmla="*/ 65764 w 321764"/>
              <a:gd name="connsiteY51" fmla="*/ 161035 h 229542"/>
              <a:gd name="connsiteX52" fmla="*/ 64026 w 321764"/>
              <a:gd name="connsiteY52" fmla="*/ 170207 h 229542"/>
              <a:gd name="connsiteX53" fmla="*/ 62558 w 321764"/>
              <a:gd name="connsiteY53" fmla="*/ 166886 h 229542"/>
              <a:gd name="connsiteX54" fmla="*/ 61052 w 321764"/>
              <a:gd name="connsiteY54" fmla="*/ 170748 h 229542"/>
              <a:gd name="connsiteX55" fmla="*/ 59314 w 321764"/>
              <a:gd name="connsiteY55" fmla="*/ 162792 h 229542"/>
              <a:gd name="connsiteX56" fmla="*/ 54660 w 321764"/>
              <a:gd name="connsiteY56" fmla="*/ 163217 h 229542"/>
              <a:gd name="connsiteX57" fmla="*/ 52941 w 321764"/>
              <a:gd name="connsiteY57" fmla="*/ 171096 h 229542"/>
              <a:gd name="connsiteX58" fmla="*/ 51377 w 321764"/>
              <a:gd name="connsiteY58" fmla="*/ 166828 h 229542"/>
              <a:gd name="connsiteX59" fmla="*/ 49774 w 321764"/>
              <a:gd name="connsiteY59" fmla="*/ 171578 h 229542"/>
              <a:gd name="connsiteX60" fmla="*/ 48056 w 321764"/>
              <a:gd name="connsiteY60" fmla="*/ 162695 h 229542"/>
              <a:gd name="connsiteX61" fmla="*/ 46588 w 321764"/>
              <a:gd name="connsiteY61" fmla="*/ 162386 h 229542"/>
              <a:gd name="connsiteX62" fmla="*/ 45430 w 321764"/>
              <a:gd name="connsiteY62" fmla="*/ 168991 h 229542"/>
              <a:gd name="connsiteX63" fmla="*/ 50064 w 321764"/>
              <a:gd name="connsiteY63" fmla="*/ 210181 h 229542"/>
              <a:gd name="connsiteX64" fmla="*/ 57074 w 321764"/>
              <a:gd name="connsiteY64" fmla="*/ 220126 h 229542"/>
              <a:gd name="connsiteX65" fmla="*/ 53482 w 321764"/>
              <a:gd name="connsiteY65" fmla="*/ 222868 h 229542"/>
              <a:gd name="connsiteX66" fmla="*/ 47341 w 321764"/>
              <a:gd name="connsiteY66" fmla="*/ 222501 h 229542"/>
              <a:gd name="connsiteX67" fmla="*/ 40660 w 321764"/>
              <a:gd name="connsiteY67" fmla="*/ 218639 h 229542"/>
              <a:gd name="connsiteX68" fmla="*/ 38922 w 321764"/>
              <a:gd name="connsiteY68" fmla="*/ 215105 h 229542"/>
              <a:gd name="connsiteX69" fmla="*/ 36778 w 321764"/>
              <a:gd name="connsiteY69" fmla="*/ 211089 h 229542"/>
              <a:gd name="connsiteX70" fmla="*/ 36160 w 321764"/>
              <a:gd name="connsiteY70" fmla="*/ 212363 h 229542"/>
              <a:gd name="connsiteX71" fmla="*/ 35581 w 321764"/>
              <a:gd name="connsiteY71" fmla="*/ 212479 h 229542"/>
              <a:gd name="connsiteX72" fmla="*/ 34828 w 321764"/>
              <a:gd name="connsiteY72" fmla="*/ 207400 h 229542"/>
              <a:gd name="connsiteX73" fmla="*/ 35137 w 321764"/>
              <a:gd name="connsiteY73" fmla="*/ 201607 h 229542"/>
              <a:gd name="connsiteX74" fmla="*/ 26119 w 321764"/>
              <a:gd name="connsiteY74" fmla="*/ 159567 h 229542"/>
              <a:gd name="connsiteX75" fmla="*/ 21889 w 321764"/>
              <a:gd name="connsiteY75" fmla="*/ 171038 h 229542"/>
              <a:gd name="connsiteX76" fmla="*/ 26080 w 321764"/>
              <a:gd name="connsiteY76" fmla="*/ 216766 h 229542"/>
              <a:gd name="connsiteX77" fmla="*/ 32626 w 321764"/>
              <a:gd name="connsiteY77" fmla="*/ 226731 h 229542"/>
              <a:gd name="connsiteX78" fmla="*/ 28899 w 321764"/>
              <a:gd name="connsiteY78" fmla="*/ 229473 h 229542"/>
              <a:gd name="connsiteX79" fmla="*/ 22778 w 321764"/>
              <a:gd name="connsiteY79" fmla="*/ 229087 h 229542"/>
              <a:gd name="connsiteX80" fmla="*/ 16289 w 321764"/>
              <a:gd name="connsiteY80" fmla="*/ 225224 h 229542"/>
              <a:gd name="connsiteX81" fmla="*/ 14706 w 321764"/>
              <a:gd name="connsiteY81" fmla="*/ 221690 h 229542"/>
              <a:gd name="connsiteX82" fmla="*/ 12775 w 321764"/>
              <a:gd name="connsiteY82" fmla="*/ 217732 h 229542"/>
              <a:gd name="connsiteX83" fmla="*/ 12099 w 321764"/>
              <a:gd name="connsiteY83" fmla="*/ 219006 h 229542"/>
              <a:gd name="connsiteX84" fmla="*/ 11519 w 321764"/>
              <a:gd name="connsiteY84" fmla="*/ 219006 h 229542"/>
              <a:gd name="connsiteX85" fmla="*/ 10998 w 321764"/>
              <a:gd name="connsiteY85" fmla="*/ 213927 h 229542"/>
              <a:gd name="connsiteX86" fmla="*/ 11577 w 321764"/>
              <a:gd name="connsiteY86" fmla="*/ 208231 h 229542"/>
              <a:gd name="connsiteX87" fmla="*/ 7966 w 321764"/>
              <a:gd name="connsiteY87" fmla="*/ 181021 h 229542"/>
              <a:gd name="connsiteX88" fmla="*/ 7522 w 321764"/>
              <a:gd name="connsiteY88" fmla="*/ 181813 h 229542"/>
              <a:gd name="connsiteX89" fmla="*/ 6093 w 321764"/>
              <a:gd name="connsiteY89" fmla="*/ 172447 h 229542"/>
              <a:gd name="connsiteX90" fmla="*/ 4316 w 321764"/>
              <a:gd name="connsiteY90" fmla="*/ 175247 h 229542"/>
              <a:gd name="connsiteX91" fmla="*/ 1362 w 321764"/>
              <a:gd name="connsiteY91" fmla="*/ 165244 h 229542"/>
              <a:gd name="connsiteX92" fmla="*/ 3061 w 321764"/>
              <a:gd name="connsiteY92" fmla="*/ 143539 h 229542"/>
              <a:gd name="connsiteX93" fmla="*/ 196712 w 321764"/>
              <a:gd name="connsiteY93" fmla="*/ 211340 h 229542"/>
              <a:gd name="connsiteX94" fmla="*/ 198141 w 321764"/>
              <a:gd name="connsiteY94" fmla="*/ 212827 h 229542"/>
              <a:gd name="connsiteX95" fmla="*/ 198141 w 321764"/>
              <a:gd name="connsiteY95" fmla="*/ 209370 h 229542"/>
              <a:gd name="connsiteX96" fmla="*/ 196461 w 321764"/>
              <a:gd name="connsiteY96" fmla="*/ 179785 h 229542"/>
              <a:gd name="connsiteX97" fmla="*/ 194761 w 321764"/>
              <a:gd name="connsiteY97" fmla="*/ 174147 h 229542"/>
              <a:gd name="connsiteX98" fmla="*/ 192541 w 321764"/>
              <a:gd name="connsiteY98" fmla="*/ 180770 h 229542"/>
              <a:gd name="connsiteX99" fmla="*/ 196654 w 321764"/>
              <a:gd name="connsiteY99" fmla="*/ 211340 h 2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21764" h="229542">
                <a:moveTo>
                  <a:pt x="11017" y="137707"/>
                </a:moveTo>
                <a:cubicBezTo>
                  <a:pt x="13723" y="129189"/>
                  <a:pt x="15084" y="120304"/>
                  <a:pt x="15053" y="111367"/>
                </a:cubicBezTo>
                <a:cubicBezTo>
                  <a:pt x="15053" y="99587"/>
                  <a:pt x="10187" y="89816"/>
                  <a:pt x="8893" y="78171"/>
                </a:cubicBezTo>
                <a:cubicBezTo>
                  <a:pt x="8893" y="86108"/>
                  <a:pt x="8990" y="94103"/>
                  <a:pt x="9318" y="102117"/>
                </a:cubicBezTo>
                <a:cubicBezTo>
                  <a:pt x="9588" y="108547"/>
                  <a:pt x="9820" y="114958"/>
                  <a:pt x="9917" y="121428"/>
                </a:cubicBezTo>
                <a:cubicBezTo>
                  <a:pt x="9827" y="126862"/>
                  <a:pt x="10195" y="132296"/>
                  <a:pt x="11017" y="137668"/>
                </a:cubicBezTo>
                <a:moveTo>
                  <a:pt x="2945" y="143597"/>
                </a:moveTo>
                <a:cubicBezTo>
                  <a:pt x="2830" y="137243"/>
                  <a:pt x="5977" y="130581"/>
                  <a:pt x="5919" y="121659"/>
                </a:cubicBezTo>
                <a:cubicBezTo>
                  <a:pt x="5919" y="115267"/>
                  <a:pt x="5707" y="108933"/>
                  <a:pt x="5436" y="102599"/>
                </a:cubicBezTo>
                <a:cubicBezTo>
                  <a:pt x="4471" y="78615"/>
                  <a:pt x="-6150" y="35571"/>
                  <a:pt x="31043" y="36942"/>
                </a:cubicBezTo>
                <a:cubicBezTo>
                  <a:pt x="49234" y="31149"/>
                  <a:pt x="74763" y="34721"/>
                  <a:pt x="93379" y="39433"/>
                </a:cubicBezTo>
                <a:cubicBezTo>
                  <a:pt x="159905" y="42890"/>
                  <a:pt x="185840" y="32404"/>
                  <a:pt x="221893" y="32829"/>
                </a:cubicBezTo>
                <a:cubicBezTo>
                  <a:pt x="237632" y="30685"/>
                  <a:pt x="241610" y="28967"/>
                  <a:pt x="255147" y="22246"/>
                </a:cubicBezTo>
                <a:cubicBezTo>
                  <a:pt x="254042" y="21641"/>
                  <a:pt x="253050" y="20851"/>
                  <a:pt x="252211" y="19910"/>
                </a:cubicBezTo>
                <a:cubicBezTo>
                  <a:pt x="249527" y="16974"/>
                  <a:pt x="248929" y="12958"/>
                  <a:pt x="251014" y="10969"/>
                </a:cubicBezTo>
                <a:cubicBezTo>
                  <a:pt x="253795" y="8284"/>
                  <a:pt x="258275" y="10969"/>
                  <a:pt x="261037" y="12359"/>
                </a:cubicBezTo>
                <a:cubicBezTo>
                  <a:pt x="262369" y="13074"/>
                  <a:pt x="263663" y="13807"/>
                  <a:pt x="264899" y="14406"/>
                </a:cubicBezTo>
                <a:cubicBezTo>
                  <a:pt x="265103" y="12590"/>
                  <a:pt x="266011" y="10926"/>
                  <a:pt x="267429" y="9771"/>
                </a:cubicBezTo>
                <a:cubicBezTo>
                  <a:pt x="272797" y="4963"/>
                  <a:pt x="285349" y="4306"/>
                  <a:pt x="290602" y="0"/>
                </a:cubicBezTo>
                <a:cubicBezTo>
                  <a:pt x="288130" y="4635"/>
                  <a:pt x="283206" y="7106"/>
                  <a:pt x="279015" y="9656"/>
                </a:cubicBezTo>
                <a:cubicBezTo>
                  <a:pt x="283650" y="8091"/>
                  <a:pt x="289346" y="8844"/>
                  <a:pt x="293421" y="6295"/>
                </a:cubicBezTo>
                <a:cubicBezTo>
                  <a:pt x="290988" y="10158"/>
                  <a:pt x="286102" y="11471"/>
                  <a:pt x="282491" y="13325"/>
                </a:cubicBezTo>
                <a:cubicBezTo>
                  <a:pt x="284760" y="14538"/>
                  <a:pt x="286510" y="16535"/>
                  <a:pt x="287415" y="18944"/>
                </a:cubicBezTo>
                <a:cubicBezTo>
                  <a:pt x="293618" y="22637"/>
                  <a:pt x="297932" y="28821"/>
                  <a:pt x="299253" y="35918"/>
                </a:cubicBezTo>
                <a:cubicBezTo>
                  <a:pt x="306495" y="42735"/>
                  <a:pt x="308909" y="50846"/>
                  <a:pt x="316343" y="55114"/>
                </a:cubicBezTo>
                <a:cubicBezTo>
                  <a:pt x="325883" y="58551"/>
                  <a:pt x="320978" y="72880"/>
                  <a:pt x="315725" y="72822"/>
                </a:cubicBezTo>
                <a:cubicBezTo>
                  <a:pt x="312578" y="79117"/>
                  <a:pt x="303849" y="73227"/>
                  <a:pt x="295082" y="74946"/>
                </a:cubicBezTo>
                <a:cubicBezTo>
                  <a:pt x="287357" y="77456"/>
                  <a:pt x="280618" y="76877"/>
                  <a:pt x="272816" y="75255"/>
                </a:cubicBezTo>
                <a:cubicBezTo>
                  <a:pt x="245105" y="90704"/>
                  <a:pt x="248156" y="113607"/>
                  <a:pt x="230776" y="128380"/>
                </a:cubicBezTo>
                <a:cubicBezTo>
                  <a:pt x="226914" y="138441"/>
                  <a:pt x="221121" y="143828"/>
                  <a:pt x="214323" y="146648"/>
                </a:cubicBezTo>
                <a:cubicBezTo>
                  <a:pt x="213319" y="151012"/>
                  <a:pt x="212276" y="155357"/>
                  <a:pt x="211543" y="160339"/>
                </a:cubicBezTo>
                <a:cubicBezTo>
                  <a:pt x="210210" y="169300"/>
                  <a:pt x="210191" y="175267"/>
                  <a:pt x="207120" y="184285"/>
                </a:cubicBezTo>
                <a:cubicBezTo>
                  <a:pt x="208163" y="197011"/>
                  <a:pt x="208414" y="205991"/>
                  <a:pt x="212257" y="217461"/>
                </a:cubicBezTo>
                <a:cubicBezTo>
                  <a:pt x="215080" y="220188"/>
                  <a:pt x="217417" y="223374"/>
                  <a:pt x="219170" y="226885"/>
                </a:cubicBezTo>
                <a:cubicBezTo>
                  <a:pt x="219885" y="228604"/>
                  <a:pt x="218572" y="229299"/>
                  <a:pt x="215868" y="229473"/>
                </a:cubicBezTo>
                <a:cubicBezTo>
                  <a:pt x="213929" y="229631"/>
                  <a:pt x="211979" y="229507"/>
                  <a:pt x="210075" y="229106"/>
                </a:cubicBezTo>
                <a:cubicBezTo>
                  <a:pt x="207568" y="228691"/>
                  <a:pt x="205297" y="227379"/>
                  <a:pt x="203683" y="225417"/>
                </a:cubicBezTo>
                <a:cubicBezTo>
                  <a:pt x="202779" y="224518"/>
                  <a:pt x="202167" y="223367"/>
                  <a:pt x="201926" y="222115"/>
                </a:cubicBezTo>
                <a:cubicBezTo>
                  <a:pt x="201194" y="222312"/>
                  <a:pt x="200443" y="222430"/>
                  <a:pt x="199686" y="222463"/>
                </a:cubicBezTo>
                <a:cubicBezTo>
                  <a:pt x="197749" y="222608"/>
                  <a:pt x="195800" y="222496"/>
                  <a:pt x="193892" y="222135"/>
                </a:cubicBezTo>
                <a:cubicBezTo>
                  <a:pt x="191525" y="221764"/>
                  <a:pt x="189356" y="220592"/>
                  <a:pt x="187751" y="218813"/>
                </a:cubicBezTo>
                <a:cubicBezTo>
                  <a:pt x="186869" y="217998"/>
                  <a:pt x="186292" y="216909"/>
                  <a:pt x="186110" y="215723"/>
                </a:cubicBezTo>
                <a:cubicBezTo>
                  <a:pt x="186456" y="214204"/>
                  <a:pt x="185546" y="212682"/>
                  <a:pt x="184044" y="212267"/>
                </a:cubicBezTo>
                <a:cubicBezTo>
                  <a:pt x="183785" y="212601"/>
                  <a:pt x="183596" y="212981"/>
                  <a:pt x="183484" y="213387"/>
                </a:cubicBezTo>
                <a:cubicBezTo>
                  <a:pt x="183484" y="213599"/>
                  <a:pt x="183155" y="213638"/>
                  <a:pt x="182924" y="213387"/>
                </a:cubicBezTo>
                <a:cubicBezTo>
                  <a:pt x="181647" y="212278"/>
                  <a:pt x="181348" y="210417"/>
                  <a:pt x="182209" y="208964"/>
                </a:cubicBezTo>
                <a:cubicBezTo>
                  <a:pt x="181823" y="208038"/>
                  <a:pt x="182866" y="206608"/>
                  <a:pt x="182499" y="204002"/>
                </a:cubicBezTo>
                <a:cubicBezTo>
                  <a:pt x="181128" y="194809"/>
                  <a:pt x="181900" y="185849"/>
                  <a:pt x="181726" y="176734"/>
                </a:cubicBezTo>
                <a:cubicBezTo>
                  <a:pt x="179081" y="171810"/>
                  <a:pt x="178714" y="157868"/>
                  <a:pt x="178791" y="147575"/>
                </a:cubicBezTo>
                <a:cubicBezTo>
                  <a:pt x="176184" y="147575"/>
                  <a:pt x="173674" y="147266"/>
                  <a:pt x="171202" y="146995"/>
                </a:cubicBezTo>
                <a:cubicBezTo>
                  <a:pt x="155927" y="148482"/>
                  <a:pt x="107572" y="153059"/>
                  <a:pt x="81213" y="146860"/>
                </a:cubicBezTo>
                <a:cubicBezTo>
                  <a:pt x="78192" y="153480"/>
                  <a:pt x="72619" y="158594"/>
                  <a:pt x="65764" y="161035"/>
                </a:cubicBezTo>
                <a:cubicBezTo>
                  <a:pt x="65764" y="164704"/>
                  <a:pt x="65571" y="170207"/>
                  <a:pt x="64026" y="170207"/>
                </a:cubicBezTo>
                <a:cubicBezTo>
                  <a:pt x="63234" y="170207"/>
                  <a:pt x="62790" y="168778"/>
                  <a:pt x="62558" y="166886"/>
                </a:cubicBezTo>
                <a:cubicBezTo>
                  <a:pt x="62346" y="169010"/>
                  <a:pt x="61902" y="170748"/>
                  <a:pt x="61052" y="170748"/>
                </a:cubicBezTo>
                <a:cubicBezTo>
                  <a:pt x="59642" y="170748"/>
                  <a:pt x="59353" y="166403"/>
                  <a:pt x="59314" y="162792"/>
                </a:cubicBezTo>
                <a:cubicBezTo>
                  <a:pt x="57775" y="163043"/>
                  <a:pt x="56220" y="163186"/>
                  <a:pt x="54660" y="163217"/>
                </a:cubicBezTo>
                <a:cubicBezTo>
                  <a:pt x="54660" y="166751"/>
                  <a:pt x="54313" y="171096"/>
                  <a:pt x="52941" y="171096"/>
                </a:cubicBezTo>
                <a:cubicBezTo>
                  <a:pt x="52015" y="171096"/>
                  <a:pt x="51570" y="169164"/>
                  <a:pt x="51377" y="166828"/>
                </a:cubicBezTo>
                <a:cubicBezTo>
                  <a:pt x="51184" y="169377"/>
                  <a:pt x="50740" y="171578"/>
                  <a:pt x="49774" y="171578"/>
                </a:cubicBezTo>
                <a:cubicBezTo>
                  <a:pt x="48249" y="171578"/>
                  <a:pt x="48056" y="166422"/>
                  <a:pt x="48056" y="162695"/>
                </a:cubicBezTo>
                <a:lnTo>
                  <a:pt x="46588" y="162386"/>
                </a:lnTo>
                <a:cubicBezTo>
                  <a:pt x="46076" y="164565"/>
                  <a:pt x="45689" y="166768"/>
                  <a:pt x="45430" y="168991"/>
                </a:cubicBezTo>
                <a:cubicBezTo>
                  <a:pt x="44020" y="181388"/>
                  <a:pt x="46318" y="197957"/>
                  <a:pt x="50064" y="210181"/>
                </a:cubicBezTo>
                <a:cubicBezTo>
                  <a:pt x="52963" y="213062"/>
                  <a:pt x="55335" y="216428"/>
                  <a:pt x="57074" y="220126"/>
                </a:cubicBezTo>
                <a:cubicBezTo>
                  <a:pt x="57769" y="221941"/>
                  <a:pt x="56379" y="222695"/>
                  <a:pt x="53482" y="222868"/>
                </a:cubicBezTo>
                <a:cubicBezTo>
                  <a:pt x="51428" y="223038"/>
                  <a:pt x="49360" y="222915"/>
                  <a:pt x="47341" y="222501"/>
                </a:cubicBezTo>
                <a:cubicBezTo>
                  <a:pt x="44718" y="222069"/>
                  <a:pt x="42343" y="220696"/>
                  <a:pt x="40660" y="218639"/>
                </a:cubicBezTo>
                <a:cubicBezTo>
                  <a:pt x="39708" y="217683"/>
                  <a:pt x="39097" y="216442"/>
                  <a:pt x="38922" y="215105"/>
                </a:cubicBezTo>
                <a:cubicBezTo>
                  <a:pt x="39352" y="213414"/>
                  <a:pt x="38423" y="211674"/>
                  <a:pt x="36778" y="211089"/>
                </a:cubicBezTo>
                <a:cubicBezTo>
                  <a:pt x="36504" y="211477"/>
                  <a:pt x="36295" y="211907"/>
                  <a:pt x="36160" y="212363"/>
                </a:cubicBezTo>
                <a:cubicBezTo>
                  <a:pt x="36160" y="212614"/>
                  <a:pt x="35813" y="212672"/>
                  <a:pt x="35581" y="212479"/>
                </a:cubicBezTo>
                <a:cubicBezTo>
                  <a:pt x="34213" y="211150"/>
                  <a:pt x="33905" y="209069"/>
                  <a:pt x="34828" y="207400"/>
                </a:cubicBezTo>
                <a:cubicBezTo>
                  <a:pt x="34403" y="206319"/>
                  <a:pt x="35542" y="204677"/>
                  <a:pt x="35137" y="201607"/>
                </a:cubicBezTo>
                <a:cubicBezTo>
                  <a:pt x="33247" y="187377"/>
                  <a:pt x="30231" y="173320"/>
                  <a:pt x="26119" y="159567"/>
                </a:cubicBezTo>
                <a:cubicBezTo>
                  <a:pt x="23932" y="163056"/>
                  <a:pt x="22492" y="166963"/>
                  <a:pt x="21889" y="171038"/>
                </a:cubicBezTo>
                <a:cubicBezTo>
                  <a:pt x="21201" y="186400"/>
                  <a:pt x="22611" y="201785"/>
                  <a:pt x="26080" y="216766"/>
                </a:cubicBezTo>
                <a:cubicBezTo>
                  <a:pt x="28848" y="219663"/>
                  <a:pt x="31066" y="223040"/>
                  <a:pt x="32626" y="226731"/>
                </a:cubicBezTo>
                <a:cubicBezTo>
                  <a:pt x="33244" y="228546"/>
                  <a:pt x="31796" y="229280"/>
                  <a:pt x="28899" y="229473"/>
                </a:cubicBezTo>
                <a:cubicBezTo>
                  <a:pt x="26851" y="229639"/>
                  <a:pt x="24789" y="229509"/>
                  <a:pt x="22778" y="229087"/>
                </a:cubicBezTo>
                <a:cubicBezTo>
                  <a:pt x="20198" y="228683"/>
                  <a:pt x="17874" y="227298"/>
                  <a:pt x="16289" y="225224"/>
                </a:cubicBezTo>
                <a:cubicBezTo>
                  <a:pt x="15372" y="224263"/>
                  <a:pt x="14813" y="223015"/>
                  <a:pt x="14706" y="221690"/>
                </a:cubicBezTo>
                <a:cubicBezTo>
                  <a:pt x="15214" y="220068"/>
                  <a:pt x="14366" y="218330"/>
                  <a:pt x="12775" y="217732"/>
                </a:cubicBezTo>
                <a:cubicBezTo>
                  <a:pt x="12474" y="218112"/>
                  <a:pt x="12245" y="218545"/>
                  <a:pt x="12099" y="219006"/>
                </a:cubicBezTo>
                <a:cubicBezTo>
                  <a:pt x="12099" y="219238"/>
                  <a:pt x="11751" y="219296"/>
                  <a:pt x="11519" y="219006"/>
                </a:cubicBezTo>
                <a:cubicBezTo>
                  <a:pt x="10202" y="217633"/>
                  <a:pt x="9988" y="215540"/>
                  <a:pt x="10998" y="213927"/>
                </a:cubicBezTo>
                <a:cubicBezTo>
                  <a:pt x="10631" y="212865"/>
                  <a:pt x="11848" y="211224"/>
                  <a:pt x="11577" y="208231"/>
                </a:cubicBezTo>
                <a:cubicBezTo>
                  <a:pt x="10907" y="199098"/>
                  <a:pt x="9701" y="190013"/>
                  <a:pt x="7966" y="181021"/>
                </a:cubicBezTo>
                <a:cubicBezTo>
                  <a:pt x="7837" y="181296"/>
                  <a:pt x="7689" y="181560"/>
                  <a:pt x="7522" y="181813"/>
                </a:cubicBezTo>
                <a:cubicBezTo>
                  <a:pt x="7417" y="178646"/>
                  <a:pt x="6937" y="175502"/>
                  <a:pt x="6093" y="172447"/>
                </a:cubicBezTo>
                <a:cubicBezTo>
                  <a:pt x="5629" y="173455"/>
                  <a:pt x="5031" y="174398"/>
                  <a:pt x="4316" y="175247"/>
                </a:cubicBezTo>
                <a:cubicBezTo>
                  <a:pt x="5726" y="170227"/>
                  <a:pt x="3312" y="168952"/>
                  <a:pt x="1362" y="165244"/>
                </a:cubicBezTo>
                <a:cubicBezTo>
                  <a:pt x="-2713" y="157520"/>
                  <a:pt x="3718" y="150916"/>
                  <a:pt x="3061" y="143539"/>
                </a:cubicBezTo>
                <a:moveTo>
                  <a:pt x="196712" y="211340"/>
                </a:moveTo>
                <a:lnTo>
                  <a:pt x="198141" y="212827"/>
                </a:lnTo>
                <a:cubicBezTo>
                  <a:pt x="198351" y="211683"/>
                  <a:pt x="198351" y="210513"/>
                  <a:pt x="198141" y="209370"/>
                </a:cubicBezTo>
                <a:cubicBezTo>
                  <a:pt x="196480" y="199405"/>
                  <a:pt x="196943" y="189692"/>
                  <a:pt x="196461" y="179785"/>
                </a:cubicBezTo>
                <a:cubicBezTo>
                  <a:pt x="195636" y="177993"/>
                  <a:pt x="195064" y="176095"/>
                  <a:pt x="194761" y="174147"/>
                </a:cubicBezTo>
                <a:cubicBezTo>
                  <a:pt x="194161" y="176398"/>
                  <a:pt x="193419" y="178611"/>
                  <a:pt x="192541" y="180770"/>
                </a:cubicBezTo>
                <a:cubicBezTo>
                  <a:pt x="193178" y="192511"/>
                  <a:pt x="193159" y="200777"/>
                  <a:pt x="196654" y="211340"/>
                </a:cubicBezTo>
              </a:path>
            </a:pathLst>
          </a:custGeom>
          <a:solidFill>
            <a:schemeClr val="bg1"/>
          </a:solidFill>
          <a:ln w="19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F3D5F0E-6C68-E022-6464-EB35E99FF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457845" y="2400721"/>
            <a:ext cx="243525" cy="129535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01FB891-F70C-96C9-2E5C-E7D3E9205A08}"/>
              </a:ext>
            </a:extLst>
          </p:cNvPr>
          <p:cNvSpPr/>
          <p:nvPr/>
        </p:nvSpPr>
        <p:spPr>
          <a:xfrm>
            <a:off x="5409328" y="1799959"/>
            <a:ext cx="565007" cy="241094"/>
          </a:xfrm>
          <a:prstGeom prst="rect">
            <a:avLst/>
          </a:pr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3F0656-9182-31F0-29A0-6D3028F63796}"/>
              </a:ext>
            </a:extLst>
          </p:cNvPr>
          <p:cNvSpPr txBox="1"/>
          <p:nvPr/>
        </p:nvSpPr>
        <p:spPr>
          <a:xfrm>
            <a:off x="5982818" y="1831410"/>
            <a:ext cx="6773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EF2D24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2,85</a:t>
            </a:r>
            <a:endParaRPr lang="ru-RU" sz="1050" dirty="0">
              <a:solidFill>
                <a:srgbClr val="EF2D2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737560-41DC-4CF8-426A-51C337EB55FF}"/>
              </a:ext>
            </a:extLst>
          </p:cNvPr>
          <p:cNvSpPr txBox="1"/>
          <p:nvPr/>
        </p:nvSpPr>
        <p:spPr>
          <a:xfrm>
            <a:off x="6460697" y="2072504"/>
            <a:ext cx="449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35,9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B8D9A0-30AE-5789-D820-397205F36E2F}"/>
              </a:ext>
            </a:extLst>
          </p:cNvPr>
          <p:cNvSpPr txBox="1"/>
          <p:nvPr/>
        </p:nvSpPr>
        <p:spPr>
          <a:xfrm>
            <a:off x="7959768" y="2344121"/>
            <a:ext cx="5099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80,8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0BBC2691-BA2A-7268-E860-1CA9EF312033}"/>
              </a:ext>
            </a:extLst>
          </p:cNvPr>
          <p:cNvSpPr/>
          <p:nvPr/>
        </p:nvSpPr>
        <p:spPr>
          <a:xfrm flipH="1">
            <a:off x="5429617" y="1821981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90B8D65E-D59C-560C-CCA1-242D68E6CD0B}"/>
              </a:ext>
            </a:extLst>
          </p:cNvPr>
          <p:cNvCxnSpPr>
            <a:cxnSpLocks/>
            <a:stCxn id="44" idx="0"/>
            <a:endCxn id="40" idx="1"/>
          </p:cNvCxnSpPr>
          <p:nvPr/>
        </p:nvCxnSpPr>
        <p:spPr>
          <a:xfrm rot="5400000" flipH="1" flipV="1">
            <a:off x="5151413" y="1761493"/>
            <a:ext cx="98901" cy="416929"/>
          </a:xfrm>
          <a:prstGeom prst="bentConnector2">
            <a:avLst/>
          </a:prstGeom>
          <a:ln w="19050">
            <a:solidFill>
              <a:srgbClr val="EF2D2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1EE92301-F178-BB8D-CD42-B1BC12C6A7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51413" y="2820368"/>
            <a:ext cx="98901" cy="416928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id="{8D6D4079-F6F1-5B0D-33AF-AE35568DDB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51413" y="3912823"/>
            <a:ext cx="98901" cy="416928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AB64CAE7-D97B-25CA-DAC8-54C379299121}"/>
              </a:ext>
            </a:extLst>
          </p:cNvPr>
          <p:cNvCxnSpPr>
            <a:cxnSpLocks/>
          </p:cNvCxnSpPr>
          <p:nvPr/>
        </p:nvCxnSpPr>
        <p:spPr>
          <a:xfrm>
            <a:off x="7071231" y="859782"/>
            <a:ext cx="0" cy="540306"/>
          </a:xfrm>
          <a:prstGeom prst="line">
            <a:avLst/>
          </a:prstGeom>
          <a:noFill/>
          <a:ln w="57150" cap="rnd" cmpd="sng">
            <a:solidFill>
              <a:srgbClr val="EF2D24"/>
            </a:solidFill>
            <a:prstDash val="sysDot"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D94D3C-E2A7-4168-B7C3-7F254928A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067033" y="2364027"/>
            <a:ext cx="155594" cy="1804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C18347-7617-AC6E-E5B3-7DF4373DE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067033" y="3445359"/>
            <a:ext cx="155594" cy="1804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4B4278-268E-8BA7-6F66-0626FB902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067033" y="4521399"/>
            <a:ext cx="155594" cy="180407"/>
          </a:xfrm>
          <a:prstGeom prst="rect">
            <a:avLst/>
          </a:prstGeom>
        </p:spPr>
      </p:pic>
      <p:sp>
        <p:nvSpPr>
          <p:cNvPr id="14" name="Полилиния: фигура 51">
            <a:extLst>
              <a:ext uri="{FF2B5EF4-FFF2-40B4-BE49-F238E27FC236}">
                <a16:creationId xmlns:a16="http://schemas.microsoft.com/office/drawing/2014/main" id="{0D0FF6BD-2F26-A0AE-D12A-C05A8C864E10}"/>
              </a:ext>
            </a:extLst>
          </p:cNvPr>
          <p:cNvSpPr/>
          <p:nvPr/>
        </p:nvSpPr>
        <p:spPr>
          <a:xfrm flipH="1">
            <a:off x="6302733" y="2349811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16" name="Полилиния: фигура 51">
            <a:extLst>
              <a:ext uri="{FF2B5EF4-FFF2-40B4-BE49-F238E27FC236}">
                <a16:creationId xmlns:a16="http://schemas.microsoft.com/office/drawing/2014/main" id="{5F0ECE56-0868-11CD-10F3-7FE6DA5D9363}"/>
              </a:ext>
            </a:extLst>
          </p:cNvPr>
          <p:cNvSpPr/>
          <p:nvPr/>
        </p:nvSpPr>
        <p:spPr>
          <a:xfrm flipH="1">
            <a:off x="6301261" y="3428716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17" name="Полилиния: фигура 51">
            <a:extLst>
              <a:ext uri="{FF2B5EF4-FFF2-40B4-BE49-F238E27FC236}">
                <a16:creationId xmlns:a16="http://schemas.microsoft.com/office/drawing/2014/main" id="{D7F03881-EF54-8798-32F7-435423C69F3A}"/>
              </a:ext>
            </a:extLst>
          </p:cNvPr>
          <p:cNvSpPr/>
          <p:nvPr/>
        </p:nvSpPr>
        <p:spPr>
          <a:xfrm flipH="1">
            <a:off x="6297914" y="4521399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31" name="Полилиния: фигура 51">
            <a:extLst>
              <a:ext uri="{FF2B5EF4-FFF2-40B4-BE49-F238E27FC236}">
                <a16:creationId xmlns:a16="http://schemas.microsoft.com/office/drawing/2014/main" id="{AB4DA28B-7FD4-C458-8066-C8DEEA9AD1F3}"/>
              </a:ext>
            </a:extLst>
          </p:cNvPr>
          <p:cNvSpPr/>
          <p:nvPr/>
        </p:nvSpPr>
        <p:spPr>
          <a:xfrm flipH="1">
            <a:off x="5662507" y="2082148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48" name="Полилиния: фигура 51">
            <a:extLst>
              <a:ext uri="{FF2B5EF4-FFF2-40B4-BE49-F238E27FC236}">
                <a16:creationId xmlns:a16="http://schemas.microsoft.com/office/drawing/2014/main" id="{6BB32287-8561-9E38-B94F-697B771309C7}"/>
              </a:ext>
            </a:extLst>
          </p:cNvPr>
          <p:cNvSpPr/>
          <p:nvPr/>
        </p:nvSpPr>
        <p:spPr>
          <a:xfrm flipH="1">
            <a:off x="5688593" y="3174209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  <p:sp>
        <p:nvSpPr>
          <p:cNvPr id="53" name="Полилиния: фигура 51">
            <a:extLst>
              <a:ext uri="{FF2B5EF4-FFF2-40B4-BE49-F238E27FC236}">
                <a16:creationId xmlns:a16="http://schemas.microsoft.com/office/drawing/2014/main" id="{735F3D57-5BDE-F06E-96AD-B1F1DA65465D}"/>
              </a:ext>
            </a:extLst>
          </p:cNvPr>
          <p:cNvSpPr/>
          <p:nvPr/>
        </p:nvSpPr>
        <p:spPr>
          <a:xfrm flipH="1">
            <a:off x="5688593" y="4243184"/>
            <a:ext cx="198353" cy="197050"/>
          </a:xfrm>
          <a:custGeom>
            <a:avLst/>
            <a:gdLst>
              <a:gd name="connsiteX0" fmla="*/ 476229 w 770750"/>
              <a:gd name="connsiteY0" fmla="*/ 731517 h 771793"/>
              <a:gd name="connsiteX1" fmla="*/ 476002 w 770750"/>
              <a:gd name="connsiteY1" fmla="*/ 732272 h 771793"/>
              <a:gd name="connsiteX2" fmla="*/ 475624 w 770750"/>
              <a:gd name="connsiteY2" fmla="*/ 733935 h 771793"/>
              <a:gd name="connsiteX3" fmla="*/ 473357 w 770750"/>
              <a:gd name="connsiteY3" fmla="*/ 731592 h 771793"/>
              <a:gd name="connsiteX4" fmla="*/ 476229 w 770750"/>
              <a:gd name="connsiteY4" fmla="*/ 731517 h 771793"/>
              <a:gd name="connsiteX5" fmla="*/ 451821 w 770750"/>
              <a:gd name="connsiteY5" fmla="*/ 633660 h 771793"/>
              <a:gd name="connsiteX6" fmla="*/ 463912 w 770750"/>
              <a:gd name="connsiteY6" fmla="*/ 660712 h 771793"/>
              <a:gd name="connsiteX7" fmla="*/ 477513 w 770750"/>
              <a:gd name="connsiteY7" fmla="*/ 711643 h 771793"/>
              <a:gd name="connsiteX8" fmla="*/ 476682 w 770750"/>
              <a:gd name="connsiteY8" fmla="*/ 711416 h 771793"/>
              <a:gd name="connsiteX9" fmla="*/ 453861 w 770750"/>
              <a:gd name="connsiteY9" fmla="*/ 649226 h 771793"/>
              <a:gd name="connsiteX10" fmla="*/ 451821 w 770750"/>
              <a:gd name="connsiteY10" fmla="*/ 633735 h 771793"/>
              <a:gd name="connsiteX11" fmla="*/ 266460 w 770750"/>
              <a:gd name="connsiteY11" fmla="*/ 212610 h 771793"/>
              <a:gd name="connsiteX12" fmla="*/ 122810 w 770750"/>
              <a:gd name="connsiteY12" fmla="*/ 801 h 771793"/>
              <a:gd name="connsiteX13" fmla="*/ 50796 w 770750"/>
              <a:gd name="connsiteY13" fmla="*/ 51580 h 771793"/>
              <a:gd name="connsiteX14" fmla="*/ 12862 w 770750"/>
              <a:gd name="connsiteY14" fmla="*/ 139161 h 771793"/>
              <a:gd name="connsiteX15" fmla="*/ 8555 w 770750"/>
              <a:gd name="connsiteY15" fmla="*/ 244574 h 771793"/>
              <a:gd name="connsiteX16" fmla="*/ 22761 w 770750"/>
              <a:gd name="connsiteY16" fmla="*/ 339711 h 771793"/>
              <a:gd name="connsiteX17" fmla="*/ 60922 w 770750"/>
              <a:gd name="connsiteY17" fmla="*/ 425100 h 771793"/>
              <a:gd name="connsiteX18" fmla="*/ 113213 w 770750"/>
              <a:gd name="connsiteY18" fmla="*/ 501949 h 771793"/>
              <a:gd name="connsiteX19" fmla="*/ 167922 w 770750"/>
              <a:gd name="connsiteY19" fmla="*/ 546835 h 771793"/>
              <a:gd name="connsiteX20" fmla="*/ 212430 w 770750"/>
              <a:gd name="connsiteY20" fmla="*/ 521219 h 771793"/>
              <a:gd name="connsiteX21" fmla="*/ 213866 w 770750"/>
              <a:gd name="connsiteY21" fmla="*/ 574341 h 771793"/>
              <a:gd name="connsiteX22" fmla="*/ 222027 w 770750"/>
              <a:gd name="connsiteY22" fmla="*/ 621191 h 771793"/>
              <a:gd name="connsiteX23" fmla="*/ 235251 w 770750"/>
              <a:gd name="connsiteY23" fmla="*/ 663055 h 771793"/>
              <a:gd name="connsiteX24" fmla="*/ 255427 w 770750"/>
              <a:gd name="connsiteY24" fmla="*/ 692223 h 771793"/>
              <a:gd name="connsiteX25" fmla="*/ 275603 w 770750"/>
              <a:gd name="connsiteY25" fmla="*/ 678697 h 771793"/>
              <a:gd name="connsiteX26" fmla="*/ 388271 w 770750"/>
              <a:gd name="connsiteY26" fmla="*/ 609252 h 771793"/>
              <a:gd name="connsiteX27" fmla="*/ 422351 w 770750"/>
              <a:gd name="connsiteY27" fmla="*/ 619302 h 771793"/>
              <a:gd name="connsiteX28" fmla="*/ 436179 w 770750"/>
              <a:gd name="connsiteY28" fmla="*/ 654440 h 771793"/>
              <a:gd name="connsiteX29" fmla="*/ 446078 w 770750"/>
              <a:gd name="connsiteY29" fmla="*/ 703029 h 771793"/>
              <a:gd name="connsiteX30" fmla="*/ 441846 w 770750"/>
              <a:gd name="connsiteY30" fmla="*/ 714817 h 771793"/>
              <a:gd name="connsiteX31" fmla="*/ 440864 w 770750"/>
              <a:gd name="connsiteY31" fmla="*/ 718595 h 771793"/>
              <a:gd name="connsiteX32" fmla="*/ 441091 w 770750"/>
              <a:gd name="connsiteY32" fmla="*/ 720409 h 771793"/>
              <a:gd name="connsiteX33" fmla="*/ 440864 w 770750"/>
              <a:gd name="connsiteY33" fmla="*/ 725396 h 771793"/>
              <a:gd name="connsiteX34" fmla="*/ 444265 w 770750"/>
              <a:gd name="connsiteY34" fmla="*/ 722600 h 771793"/>
              <a:gd name="connsiteX35" fmla="*/ 445776 w 770750"/>
              <a:gd name="connsiteY35" fmla="*/ 722373 h 771793"/>
              <a:gd name="connsiteX36" fmla="*/ 452199 w 770750"/>
              <a:gd name="connsiteY36" fmla="*/ 723053 h 771793"/>
              <a:gd name="connsiteX37" fmla="*/ 461191 w 770750"/>
              <a:gd name="connsiteY37" fmla="*/ 735144 h 771793"/>
              <a:gd name="connsiteX38" fmla="*/ 474566 w 770750"/>
              <a:gd name="connsiteY38" fmla="*/ 744287 h 771793"/>
              <a:gd name="connsiteX39" fmla="*/ 479176 w 770750"/>
              <a:gd name="connsiteY39" fmla="*/ 745270 h 771793"/>
              <a:gd name="connsiteX40" fmla="*/ 484239 w 770750"/>
              <a:gd name="connsiteY40" fmla="*/ 747914 h 771793"/>
              <a:gd name="connsiteX41" fmla="*/ 483558 w 770750"/>
              <a:gd name="connsiteY41" fmla="*/ 742398 h 771793"/>
              <a:gd name="connsiteX42" fmla="*/ 483256 w 770750"/>
              <a:gd name="connsiteY42" fmla="*/ 740433 h 771793"/>
              <a:gd name="connsiteX43" fmla="*/ 487337 w 770750"/>
              <a:gd name="connsiteY43" fmla="*/ 742096 h 771793"/>
              <a:gd name="connsiteX44" fmla="*/ 497689 w 770750"/>
              <a:gd name="connsiteY44" fmla="*/ 756453 h 771793"/>
              <a:gd name="connsiteX45" fmla="*/ 512122 w 770750"/>
              <a:gd name="connsiteY45" fmla="*/ 767410 h 771793"/>
              <a:gd name="connsiteX46" fmla="*/ 516883 w 770750"/>
              <a:gd name="connsiteY46" fmla="*/ 768619 h 771793"/>
              <a:gd name="connsiteX47" fmla="*/ 522323 w 770750"/>
              <a:gd name="connsiteY47" fmla="*/ 771793 h 771793"/>
              <a:gd name="connsiteX48" fmla="*/ 521039 w 770750"/>
              <a:gd name="connsiteY48" fmla="*/ 765219 h 771793"/>
              <a:gd name="connsiteX49" fmla="*/ 519528 w 770750"/>
              <a:gd name="connsiteY49" fmla="*/ 761592 h 771793"/>
              <a:gd name="connsiteX50" fmla="*/ 509553 w 770750"/>
              <a:gd name="connsiteY50" fmla="*/ 752448 h 771793"/>
              <a:gd name="connsiteX51" fmla="*/ 553910 w 770750"/>
              <a:gd name="connsiteY51" fmla="*/ 755546 h 771793"/>
              <a:gd name="connsiteX52" fmla="*/ 576428 w 770750"/>
              <a:gd name="connsiteY52" fmla="*/ 753960 h 771793"/>
              <a:gd name="connsiteX53" fmla="*/ 583909 w 770750"/>
              <a:gd name="connsiteY53" fmla="*/ 753960 h 771793"/>
              <a:gd name="connsiteX54" fmla="*/ 577486 w 770750"/>
              <a:gd name="connsiteY54" fmla="*/ 748519 h 771793"/>
              <a:gd name="connsiteX55" fmla="*/ 571441 w 770750"/>
              <a:gd name="connsiteY55" fmla="*/ 745723 h 771793"/>
              <a:gd name="connsiteX56" fmla="*/ 554590 w 770750"/>
              <a:gd name="connsiteY56" fmla="*/ 744514 h 771793"/>
              <a:gd name="connsiteX57" fmla="*/ 534943 w 770750"/>
              <a:gd name="connsiteY57" fmla="*/ 740131 h 771793"/>
              <a:gd name="connsiteX58" fmla="*/ 539703 w 770750"/>
              <a:gd name="connsiteY58" fmla="*/ 737486 h 771793"/>
              <a:gd name="connsiteX59" fmla="*/ 544917 w 770750"/>
              <a:gd name="connsiteY59" fmla="*/ 734690 h 771793"/>
              <a:gd name="connsiteX60" fmla="*/ 550358 w 770750"/>
              <a:gd name="connsiteY60" fmla="*/ 733859 h 771793"/>
              <a:gd name="connsiteX61" fmla="*/ 544615 w 770750"/>
              <a:gd name="connsiteY61" fmla="*/ 729552 h 771793"/>
              <a:gd name="connsiteX62" fmla="*/ 541290 w 770750"/>
              <a:gd name="connsiteY62" fmla="*/ 727663 h 771793"/>
              <a:gd name="connsiteX63" fmla="*/ 535472 w 770750"/>
              <a:gd name="connsiteY63" fmla="*/ 725320 h 771793"/>
              <a:gd name="connsiteX64" fmla="*/ 518847 w 770750"/>
              <a:gd name="connsiteY64" fmla="*/ 724489 h 771793"/>
              <a:gd name="connsiteX65" fmla="*/ 507059 w 770750"/>
              <a:gd name="connsiteY65" fmla="*/ 722676 h 771793"/>
              <a:gd name="connsiteX66" fmla="*/ 504792 w 770750"/>
              <a:gd name="connsiteY66" fmla="*/ 718595 h 771793"/>
              <a:gd name="connsiteX67" fmla="*/ 510082 w 770750"/>
              <a:gd name="connsiteY67" fmla="*/ 716177 h 771793"/>
              <a:gd name="connsiteX68" fmla="*/ 515598 w 770750"/>
              <a:gd name="connsiteY68" fmla="*/ 715346 h 771793"/>
              <a:gd name="connsiteX69" fmla="*/ 509175 w 770750"/>
              <a:gd name="connsiteY69" fmla="*/ 711568 h 771793"/>
              <a:gd name="connsiteX70" fmla="*/ 501241 w 770750"/>
              <a:gd name="connsiteY70" fmla="*/ 711341 h 771793"/>
              <a:gd name="connsiteX71" fmla="*/ 481065 w 770750"/>
              <a:gd name="connsiteY71" fmla="*/ 654667 h 771793"/>
              <a:gd name="connsiteX72" fmla="*/ 476153 w 770750"/>
              <a:gd name="connsiteY72" fmla="*/ 627312 h 771793"/>
              <a:gd name="connsiteX73" fmla="*/ 613606 w 770750"/>
              <a:gd name="connsiteY73" fmla="*/ 609630 h 771793"/>
              <a:gd name="connsiteX74" fmla="*/ 745845 w 770750"/>
              <a:gd name="connsiteY74" fmla="*/ 513889 h 771793"/>
              <a:gd name="connsiteX75" fmla="*/ 733302 w 770750"/>
              <a:gd name="connsiteY75" fmla="*/ 348325 h 771793"/>
              <a:gd name="connsiteX76" fmla="*/ 719927 w 770750"/>
              <a:gd name="connsiteY76" fmla="*/ 283944 h 771793"/>
              <a:gd name="connsiteX77" fmla="*/ 682371 w 770750"/>
              <a:gd name="connsiteY77" fmla="*/ 180873 h 771793"/>
              <a:gd name="connsiteX78" fmla="*/ 688869 w 770750"/>
              <a:gd name="connsiteY78" fmla="*/ 145206 h 771793"/>
              <a:gd name="connsiteX79" fmla="*/ 715468 w 770750"/>
              <a:gd name="connsiteY79" fmla="*/ 159488 h 771793"/>
              <a:gd name="connsiteX80" fmla="*/ 716375 w 770750"/>
              <a:gd name="connsiteY80" fmla="*/ 176188 h 771793"/>
              <a:gd name="connsiteX81" fmla="*/ 714184 w 770750"/>
              <a:gd name="connsiteY81" fmla="*/ 202333 h 771793"/>
              <a:gd name="connsiteX82" fmla="*/ 718491 w 770750"/>
              <a:gd name="connsiteY82" fmla="*/ 222434 h 771793"/>
              <a:gd name="connsiteX83" fmla="*/ 724687 w 770750"/>
              <a:gd name="connsiteY83" fmla="*/ 202182 h 771793"/>
              <a:gd name="connsiteX84" fmla="*/ 723932 w 770750"/>
              <a:gd name="connsiteY84" fmla="*/ 176036 h 771793"/>
              <a:gd name="connsiteX85" fmla="*/ 706627 w 770750"/>
              <a:gd name="connsiteY85" fmla="*/ 101983 h 771793"/>
              <a:gd name="connsiteX86" fmla="*/ 649273 w 770750"/>
              <a:gd name="connsiteY86" fmla="*/ 60044 h 771793"/>
              <a:gd name="connsiteX87" fmla="*/ 602271 w 770750"/>
              <a:gd name="connsiteY87" fmla="*/ 121403 h 771793"/>
              <a:gd name="connsiteX88" fmla="*/ 644588 w 770750"/>
              <a:gd name="connsiteY88" fmla="*/ 266715 h 771793"/>
              <a:gd name="connsiteX89" fmla="*/ 266233 w 770750"/>
              <a:gd name="connsiteY89" fmla="*/ 212610 h 7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70750" h="771793">
                <a:moveTo>
                  <a:pt x="476229" y="731517"/>
                </a:moveTo>
                <a:cubicBezTo>
                  <a:pt x="476229" y="731517"/>
                  <a:pt x="476078" y="731970"/>
                  <a:pt x="476002" y="732272"/>
                </a:cubicBezTo>
                <a:cubicBezTo>
                  <a:pt x="475851" y="732801"/>
                  <a:pt x="475700" y="733330"/>
                  <a:pt x="475624" y="733935"/>
                </a:cubicBezTo>
                <a:cubicBezTo>
                  <a:pt x="474793" y="733255"/>
                  <a:pt x="474037" y="732499"/>
                  <a:pt x="473357" y="731592"/>
                </a:cubicBezTo>
                <a:cubicBezTo>
                  <a:pt x="474264" y="731592"/>
                  <a:pt x="475246" y="731592"/>
                  <a:pt x="476229" y="731517"/>
                </a:cubicBezTo>
                <a:moveTo>
                  <a:pt x="451821" y="633660"/>
                </a:moveTo>
                <a:cubicBezTo>
                  <a:pt x="455373" y="639705"/>
                  <a:pt x="459831" y="646657"/>
                  <a:pt x="463912" y="660712"/>
                </a:cubicBezTo>
                <a:cubicBezTo>
                  <a:pt x="467388" y="672878"/>
                  <a:pt x="473886" y="696379"/>
                  <a:pt x="477513" y="711643"/>
                </a:cubicBezTo>
                <a:cubicBezTo>
                  <a:pt x="477211" y="711568"/>
                  <a:pt x="476984" y="711492"/>
                  <a:pt x="476682" y="711416"/>
                </a:cubicBezTo>
                <a:cubicBezTo>
                  <a:pt x="465498" y="695397"/>
                  <a:pt x="457413" y="665851"/>
                  <a:pt x="453861" y="649226"/>
                </a:cubicBezTo>
                <a:cubicBezTo>
                  <a:pt x="452577" y="643105"/>
                  <a:pt x="452123" y="638420"/>
                  <a:pt x="451821" y="633735"/>
                </a:cubicBezTo>
                <a:moveTo>
                  <a:pt x="266460" y="212610"/>
                </a:moveTo>
                <a:cubicBezTo>
                  <a:pt x="210541" y="111050"/>
                  <a:pt x="143439" y="8206"/>
                  <a:pt x="122810" y="801"/>
                </a:cubicBezTo>
                <a:cubicBezTo>
                  <a:pt x="103465" y="-5849"/>
                  <a:pt x="46413" y="30498"/>
                  <a:pt x="50796" y="51580"/>
                </a:cubicBezTo>
                <a:cubicBezTo>
                  <a:pt x="34625" y="51580"/>
                  <a:pt x="1905" y="120345"/>
                  <a:pt x="12862" y="139161"/>
                </a:cubicBezTo>
                <a:cubicBezTo>
                  <a:pt x="-739" y="148984"/>
                  <a:pt x="-5651" y="228705"/>
                  <a:pt x="8555" y="244574"/>
                </a:cubicBezTo>
                <a:cubicBezTo>
                  <a:pt x="-1117" y="267999"/>
                  <a:pt x="7497" y="323540"/>
                  <a:pt x="22761" y="339711"/>
                </a:cubicBezTo>
                <a:cubicBezTo>
                  <a:pt x="16414" y="363589"/>
                  <a:pt x="39084" y="415427"/>
                  <a:pt x="60922" y="425100"/>
                </a:cubicBezTo>
                <a:cubicBezTo>
                  <a:pt x="59562" y="445956"/>
                  <a:pt x="84801" y="490539"/>
                  <a:pt x="113213" y="501949"/>
                </a:cubicBezTo>
                <a:cubicBezTo>
                  <a:pt x="113667" y="518725"/>
                  <a:pt x="146840" y="548120"/>
                  <a:pt x="167922" y="546835"/>
                </a:cubicBezTo>
                <a:cubicBezTo>
                  <a:pt x="180088" y="546080"/>
                  <a:pt x="196410" y="535349"/>
                  <a:pt x="212430" y="521219"/>
                </a:cubicBezTo>
                <a:cubicBezTo>
                  <a:pt x="207216" y="540790"/>
                  <a:pt x="210163" y="567238"/>
                  <a:pt x="213866" y="574341"/>
                </a:cubicBezTo>
                <a:cubicBezTo>
                  <a:pt x="209332" y="590059"/>
                  <a:pt x="216360" y="615977"/>
                  <a:pt x="222027" y="621191"/>
                </a:cubicBezTo>
                <a:cubicBezTo>
                  <a:pt x="219836" y="629881"/>
                  <a:pt x="224370" y="655725"/>
                  <a:pt x="235251" y="663055"/>
                </a:cubicBezTo>
                <a:cubicBezTo>
                  <a:pt x="237669" y="679830"/>
                  <a:pt x="245830" y="691996"/>
                  <a:pt x="255427" y="692223"/>
                </a:cubicBezTo>
                <a:cubicBezTo>
                  <a:pt x="264344" y="692374"/>
                  <a:pt x="270011" y="684288"/>
                  <a:pt x="275603" y="678697"/>
                </a:cubicBezTo>
                <a:cubicBezTo>
                  <a:pt x="306887" y="647337"/>
                  <a:pt x="346937" y="624667"/>
                  <a:pt x="388271" y="609252"/>
                </a:cubicBezTo>
                <a:cubicBezTo>
                  <a:pt x="399228" y="613106"/>
                  <a:pt x="410638" y="616506"/>
                  <a:pt x="422351" y="619302"/>
                </a:cubicBezTo>
                <a:cubicBezTo>
                  <a:pt x="423333" y="631544"/>
                  <a:pt x="431418" y="633886"/>
                  <a:pt x="436179" y="654440"/>
                </a:cubicBezTo>
                <a:cubicBezTo>
                  <a:pt x="438975" y="666379"/>
                  <a:pt x="444265" y="691165"/>
                  <a:pt x="446078" y="703029"/>
                </a:cubicBezTo>
                <a:cubicBezTo>
                  <a:pt x="446078" y="707865"/>
                  <a:pt x="443358" y="711341"/>
                  <a:pt x="441846" y="714817"/>
                </a:cubicBezTo>
                <a:cubicBezTo>
                  <a:pt x="441318" y="716026"/>
                  <a:pt x="440940" y="717310"/>
                  <a:pt x="440864" y="718595"/>
                </a:cubicBezTo>
                <a:cubicBezTo>
                  <a:pt x="440864" y="719275"/>
                  <a:pt x="440864" y="719880"/>
                  <a:pt x="441091" y="720409"/>
                </a:cubicBezTo>
                <a:cubicBezTo>
                  <a:pt x="440637" y="722222"/>
                  <a:pt x="440486" y="724111"/>
                  <a:pt x="440864" y="725396"/>
                </a:cubicBezTo>
                <a:cubicBezTo>
                  <a:pt x="441771" y="724187"/>
                  <a:pt x="442904" y="723280"/>
                  <a:pt x="444265" y="722600"/>
                </a:cubicBezTo>
                <a:cubicBezTo>
                  <a:pt x="444718" y="722600"/>
                  <a:pt x="445247" y="722600"/>
                  <a:pt x="445776" y="722373"/>
                </a:cubicBezTo>
                <a:cubicBezTo>
                  <a:pt x="448798" y="721542"/>
                  <a:pt x="449705" y="720711"/>
                  <a:pt x="452199" y="723053"/>
                </a:cubicBezTo>
                <a:cubicBezTo>
                  <a:pt x="455448" y="726076"/>
                  <a:pt x="456279" y="730837"/>
                  <a:pt x="461191" y="735144"/>
                </a:cubicBezTo>
                <a:cubicBezTo>
                  <a:pt x="462929" y="736731"/>
                  <a:pt x="472224" y="743154"/>
                  <a:pt x="474566" y="744287"/>
                </a:cubicBezTo>
                <a:cubicBezTo>
                  <a:pt x="476078" y="744967"/>
                  <a:pt x="477816" y="745345"/>
                  <a:pt x="479176" y="745270"/>
                </a:cubicBezTo>
                <a:cubicBezTo>
                  <a:pt x="481292" y="745799"/>
                  <a:pt x="482727" y="746705"/>
                  <a:pt x="484239" y="747914"/>
                </a:cubicBezTo>
                <a:cubicBezTo>
                  <a:pt x="484616" y="745723"/>
                  <a:pt x="484390" y="743909"/>
                  <a:pt x="483558" y="742398"/>
                </a:cubicBezTo>
                <a:cubicBezTo>
                  <a:pt x="483634" y="741794"/>
                  <a:pt x="483558" y="741113"/>
                  <a:pt x="483256" y="740433"/>
                </a:cubicBezTo>
                <a:cubicBezTo>
                  <a:pt x="484541" y="740131"/>
                  <a:pt x="485599" y="740282"/>
                  <a:pt x="487337" y="742096"/>
                </a:cubicBezTo>
                <a:cubicBezTo>
                  <a:pt x="491039" y="745874"/>
                  <a:pt x="492400" y="751390"/>
                  <a:pt x="497689" y="756453"/>
                </a:cubicBezTo>
                <a:cubicBezTo>
                  <a:pt x="499578" y="758342"/>
                  <a:pt x="509629" y="766050"/>
                  <a:pt x="512122" y="767410"/>
                </a:cubicBezTo>
                <a:cubicBezTo>
                  <a:pt x="513709" y="768241"/>
                  <a:pt x="515447" y="768695"/>
                  <a:pt x="516883" y="768619"/>
                </a:cubicBezTo>
                <a:cubicBezTo>
                  <a:pt x="519074" y="769299"/>
                  <a:pt x="520661" y="770357"/>
                  <a:pt x="522323" y="771793"/>
                </a:cubicBezTo>
                <a:cubicBezTo>
                  <a:pt x="522475" y="769224"/>
                  <a:pt x="522021" y="767032"/>
                  <a:pt x="521039" y="765219"/>
                </a:cubicBezTo>
                <a:cubicBezTo>
                  <a:pt x="521039" y="764161"/>
                  <a:pt x="520737" y="762876"/>
                  <a:pt x="519528" y="761592"/>
                </a:cubicBezTo>
                <a:cubicBezTo>
                  <a:pt x="517185" y="758871"/>
                  <a:pt x="512878" y="756680"/>
                  <a:pt x="509553" y="752448"/>
                </a:cubicBezTo>
                <a:cubicBezTo>
                  <a:pt x="524893" y="751768"/>
                  <a:pt x="538268" y="754640"/>
                  <a:pt x="553910" y="755546"/>
                </a:cubicBezTo>
                <a:cubicBezTo>
                  <a:pt x="559275" y="755849"/>
                  <a:pt x="571668" y="756756"/>
                  <a:pt x="576428" y="753960"/>
                </a:cubicBezTo>
                <a:cubicBezTo>
                  <a:pt x="579375" y="753355"/>
                  <a:pt x="581264" y="753355"/>
                  <a:pt x="583909" y="753960"/>
                </a:cubicBezTo>
                <a:cubicBezTo>
                  <a:pt x="582247" y="751466"/>
                  <a:pt x="580055" y="749652"/>
                  <a:pt x="577486" y="748519"/>
                </a:cubicBezTo>
                <a:cubicBezTo>
                  <a:pt x="576579" y="747234"/>
                  <a:pt x="574539" y="746176"/>
                  <a:pt x="571441" y="745723"/>
                </a:cubicBezTo>
                <a:cubicBezTo>
                  <a:pt x="566227" y="744967"/>
                  <a:pt x="560333" y="745270"/>
                  <a:pt x="554590" y="744514"/>
                </a:cubicBezTo>
                <a:cubicBezTo>
                  <a:pt x="547638" y="743607"/>
                  <a:pt x="541064" y="742096"/>
                  <a:pt x="534943" y="740131"/>
                </a:cubicBezTo>
                <a:cubicBezTo>
                  <a:pt x="536303" y="738620"/>
                  <a:pt x="537890" y="738015"/>
                  <a:pt x="539703" y="737486"/>
                </a:cubicBezTo>
                <a:cubicBezTo>
                  <a:pt x="541744" y="736882"/>
                  <a:pt x="544011" y="736277"/>
                  <a:pt x="544917" y="734690"/>
                </a:cubicBezTo>
                <a:cubicBezTo>
                  <a:pt x="546731" y="733935"/>
                  <a:pt x="548545" y="733708"/>
                  <a:pt x="550358" y="733859"/>
                </a:cubicBezTo>
                <a:cubicBezTo>
                  <a:pt x="548696" y="731517"/>
                  <a:pt x="546882" y="730157"/>
                  <a:pt x="544615" y="729552"/>
                </a:cubicBezTo>
                <a:cubicBezTo>
                  <a:pt x="543633" y="728721"/>
                  <a:pt x="542499" y="728116"/>
                  <a:pt x="541290" y="727663"/>
                </a:cubicBezTo>
                <a:cubicBezTo>
                  <a:pt x="540459" y="726605"/>
                  <a:pt x="538570" y="725698"/>
                  <a:pt x="535472" y="725320"/>
                </a:cubicBezTo>
                <a:cubicBezTo>
                  <a:pt x="530333" y="724716"/>
                  <a:pt x="524439" y="725094"/>
                  <a:pt x="518847" y="724489"/>
                </a:cubicBezTo>
                <a:cubicBezTo>
                  <a:pt x="514767" y="724036"/>
                  <a:pt x="510838" y="723431"/>
                  <a:pt x="507059" y="722676"/>
                </a:cubicBezTo>
                <a:cubicBezTo>
                  <a:pt x="506304" y="721391"/>
                  <a:pt x="505548" y="720031"/>
                  <a:pt x="504792" y="718595"/>
                </a:cubicBezTo>
                <a:cubicBezTo>
                  <a:pt x="506833" y="718066"/>
                  <a:pt x="509024" y="717537"/>
                  <a:pt x="510082" y="716177"/>
                </a:cubicBezTo>
                <a:cubicBezTo>
                  <a:pt x="511971" y="715497"/>
                  <a:pt x="513785" y="715270"/>
                  <a:pt x="515598" y="715346"/>
                </a:cubicBezTo>
                <a:cubicBezTo>
                  <a:pt x="513936" y="713079"/>
                  <a:pt x="511971" y="711870"/>
                  <a:pt x="509175" y="711568"/>
                </a:cubicBezTo>
                <a:cubicBezTo>
                  <a:pt x="507588" y="710736"/>
                  <a:pt x="504566" y="710963"/>
                  <a:pt x="501241" y="711341"/>
                </a:cubicBezTo>
                <a:cubicBezTo>
                  <a:pt x="492400" y="692601"/>
                  <a:pt x="485070" y="669402"/>
                  <a:pt x="481065" y="654667"/>
                </a:cubicBezTo>
                <a:cubicBezTo>
                  <a:pt x="478118" y="643785"/>
                  <a:pt x="477513" y="636682"/>
                  <a:pt x="476153" y="627312"/>
                </a:cubicBezTo>
                <a:cubicBezTo>
                  <a:pt x="518847" y="630410"/>
                  <a:pt x="565093" y="625499"/>
                  <a:pt x="613606" y="609630"/>
                </a:cubicBezTo>
                <a:cubicBezTo>
                  <a:pt x="669373" y="609630"/>
                  <a:pt x="732924" y="574794"/>
                  <a:pt x="745845" y="513889"/>
                </a:cubicBezTo>
                <a:cubicBezTo>
                  <a:pt x="786877" y="466358"/>
                  <a:pt x="773351" y="392229"/>
                  <a:pt x="733302" y="348325"/>
                </a:cubicBezTo>
                <a:cubicBezTo>
                  <a:pt x="740631" y="327545"/>
                  <a:pt x="729070" y="302306"/>
                  <a:pt x="719927" y="283944"/>
                </a:cubicBezTo>
                <a:cubicBezTo>
                  <a:pt x="702244" y="247899"/>
                  <a:pt x="681313" y="224398"/>
                  <a:pt x="682371" y="180873"/>
                </a:cubicBezTo>
                <a:cubicBezTo>
                  <a:pt x="689701" y="172636"/>
                  <a:pt x="685015" y="155709"/>
                  <a:pt x="688869" y="145206"/>
                </a:cubicBezTo>
                <a:cubicBezTo>
                  <a:pt x="699297" y="148077"/>
                  <a:pt x="706098" y="155332"/>
                  <a:pt x="715468" y="159488"/>
                </a:cubicBezTo>
                <a:cubicBezTo>
                  <a:pt x="716299" y="165231"/>
                  <a:pt x="716526" y="170218"/>
                  <a:pt x="716375" y="176188"/>
                </a:cubicBezTo>
                <a:cubicBezTo>
                  <a:pt x="716148" y="185104"/>
                  <a:pt x="715166" y="194097"/>
                  <a:pt x="714184" y="202333"/>
                </a:cubicBezTo>
                <a:cubicBezTo>
                  <a:pt x="713579" y="207623"/>
                  <a:pt x="710179" y="222358"/>
                  <a:pt x="718491" y="222434"/>
                </a:cubicBezTo>
                <a:cubicBezTo>
                  <a:pt x="726425" y="222434"/>
                  <a:pt x="724990" y="207245"/>
                  <a:pt x="724687" y="202182"/>
                </a:cubicBezTo>
                <a:cubicBezTo>
                  <a:pt x="724234" y="193870"/>
                  <a:pt x="723780" y="185255"/>
                  <a:pt x="723932" y="176036"/>
                </a:cubicBezTo>
                <a:cubicBezTo>
                  <a:pt x="726425" y="146566"/>
                  <a:pt x="723554" y="125861"/>
                  <a:pt x="706627" y="101983"/>
                </a:cubicBezTo>
                <a:cubicBezTo>
                  <a:pt x="703453" y="71908"/>
                  <a:pt x="669600" y="56417"/>
                  <a:pt x="649273" y="60044"/>
                </a:cubicBezTo>
                <a:cubicBezTo>
                  <a:pt x="615269" y="57852"/>
                  <a:pt x="598644" y="89136"/>
                  <a:pt x="602271" y="121403"/>
                </a:cubicBezTo>
                <a:cubicBezTo>
                  <a:pt x="607410" y="167649"/>
                  <a:pt x="644588" y="214121"/>
                  <a:pt x="644588" y="266715"/>
                </a:cubicBezTo>
                <a:cubicBezTo>
                  <a:pt x="528293" y="176112"/>
                  <a:pt x="384719" y="144979"/>
                  <a:pt x="266233" y="212610"/>
                </a:cubicBezTo>
              </a:path>
            </a:pathLst>
          </a:custGeom>
          <a:solidFill>
            <a:schemeClr val="bg1"/>
          </a:solidFill>
          <a:ln w="75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3277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BDB8-6FC5-F2B6-E997-59B0CFD6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0B0C2-322D-AC6B-DDA5-439B8D9F16EF}"/>
              </a:ext>
            </a:extLst>
          </p:cNvPr>
          <p:cNvSpPr txBox="1"/>
          <p:nvPr/>
        </p:nvSpPr>
        <p:spPr>
          <a:xfrm>
            <a:off x="359996" y="649085"/>
            <a:ext cx="515072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ts val="2100"/>
              </a:lnSpc>
              <a:buClrTx/>
            </a:pPr>
            <a:r>
              <a:rPr lang="ru-RU" sz="1875" b="1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Основные тренды, влияющие на рост </a:t>
            </a:r>
          </a:p>
          <a:p>
            <a:pPr defTabSz="685800">
              <a:lnSpc>
                <a:spcPts val="2100"/>
              </a:lnSpc>
              <a:buClrTx/>
            </a:pPr>
            <a:r>
              <a:rPr lang="ru-RU" sz="1875" b="1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потребления индейки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9C899104-F781-D93D-E8E3-68EC318C429C}"/>
              </a:ext>
            </a:extLst>
          </p:cNvPr>
          <p:cNvSpPr/>
          <p:nvPr/>
        </p:nvSpPr>
        <p:spPr>
          <a:xfrm>
            <a:off x="126508" y="750110"/>
            <a:ext cx="148862" cy="328224"/>
          </a:xfrm>
          <a:custGeom>
            <a:avLst/>
            <a:gdLst>
              <a:gd name="connsiteX0" fmla="*/ 0 w 584515"/>
              <a:gd name="connsiteY0" fmla="*/ 0 h 1374766"/>
              <a:gd name="connsiteX1" fmla="*/ 428964 w 584515"/>
              <a:gd name="connsiteY1" fmla="*/ 378448 h 1374766"/>
              <a:gd name="connsiteX2" fmla="*/ 423192 w 584515"/>
              <a:gd name="connsiteY2" fmla="*/ 1043188 h 1374766"/>
              <a:gd name="connsiteX3" fmla="*/ 35837 w 584515"/>
              <a:gd name="connsiteY3" fmla="*/ 1374766 h 1374766"/>
              <a:gd name="connsiteX4" fmla="*/ 0 w 584515"/>
              <a:gd name="connsiteY4" fmla="*/ 1374766 h 1374766"/>
              <a:gd name="connsiteX5" fmla="*/ 0 w 584515"/>
              <a:gd name="connsiteY5" fmla="*/ 0 h 13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15" h="1374766">
                <a:moveTo>
                  <a:pt x="0" y="0"/>
                </a:moveTo>
                <a:lnTo>
                  <a:pt x="428964" y="378448"/>
                </a:lnTo>
                <a:cubicBezTo>
                  <a:pt x="638599" y="563397"/>
                  <a:pt x="636015" y="861011"/>
                  <a:pt x="423192" y="1043188"/>
                </a:cubicBezTo>
                <a:lnTo>
                  <a:pt x="35837" y="1374766"/>
                </a:lnTo>
                <a:lnTo>
                  <a:pt x="0" y="1374766"/>
                </a:lnTo>
                <a:lnTo>
                  <a:pt x="0" y="0"/>
                </a:lnTo>
                <a:close/>
              </a:path>
            </a:pathLst>
          </a:cu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ru-RU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570A20E-7758-D30D-A8A2-6281D219E4A3}"/>
              </a:ext>
            </a:extLst>
          </p:cNvPr>
          <p:cNvGrpSpPr/>
          <p:nvPr/>
        </p:nvGrpSpPr>
        <p:grpSpPr>
          <a:xfrm>
            <a:off x="268198" y="106346"/>
            <a:ext cx="3921709" cy="291618"/>
            <a:chOff x="326991" y="221609"/>
            <a:chExt cx="5228945" cy="388823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0A22506B-6F09-30BD-D554-8AC36762B921}"/>
                </a:ext>
              </a:extLst>
            </p:cNvPr>
            <p:cNvSpPr/>
            <p:nvPr/>
          </p:nvSpPr>
          <p:spPr>
            <a:xfrm>
              <a:off x="326991" y="315431"/>
              <a:ext cx="3181816" cy="28511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825" kern="1200" dirty="0">
                <a:solidFill>
                  <a:prstClr val="white">
                    <a:lumMod val="50000"/>
                  </a:prstClr>
                </a:solidFill>
                <a:latin typeface="Aptos" panose="021100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76F6A5-04FF-9213-523A-8D619F0AADDF}"/>
                </a:ext>
              </a:extLst>
            </p:cNvPr>
            <p:cNvSpPr txBox="1"/>
            <p:nvPr/>
          </p:nvSpPr>
          <p:spPr>
            <a:xfrm>
              <a:off x="515910" y="221609"/>
              <a:ext cx="5040026" cy="388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ts val="1800"/>
                </a:lnSpc>
                <a:buClrTx/>
              </a:pPr>
              <a:r>
                <a:rPr lang="ru-RU" sz="825" b="1" kern="1200" dirty="0">
                  <a:solidFill>
                    <a:prstClr val="white">
                      <a:lumMod val="50000"/>
                    </a:prstClr>
                  </a:solidFill>
                  <a:latin typeface="Montserrat Medium" panose="00000600000000000000" pitchFamily="2" charset="-52"/>
                  <a:ea typeface="+mn-ea"/>
                  <a:cs typeface="+mn-cs"/>
                </a:rPr>
                <a:t>ПОТРЕБЛЕНИЕ МЯСА ИНДЕЙКИ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70919E1-ED6C-2702-7FAF-9DDA97224E94}"/>
              </a:ext>
            </a:extLst>
          </p:cNvPr>
          <p:cNvSpPr txBox="1"/>
          <p:nvPr/>
        </p:nvSpPr>
        <p:spPr>
          <a:xfrm>
            <a:off x="522379" y="2606761"/>
            <a:ext cx="235597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рост продолжительности жизни, повышение ее качества, изменяющийся спрос и отношение к мясу индейки как продукту для здорового и полезного питания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6F5747-DA2C-7C2C-3B72-857FE09BF7E9}"/>
              </a:ext>
            </a:extLst>
          </p:cNvPr>
          <p:cNvSpPr txBox="1"/>
          <p:nvPr/>
        </p:nvSpPr>
        <p:spPr>
          <a:xfrm>
            <a:off x="869059" y="2218479"/>
            <a:ext cx="2029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buClrTx/>
            </a:pPr>
            <a:r>
              <a:rPr lang="ru-RU" sz="120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Демографические изменения общества </a:t>
            </a:r>
            <a:endParaRPr lang="ru-RU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A5897196-77C5-DC6A-2DAE-3ABEE37AB186}"/>
              </a:ext>
            </a:extLst>
          </p:cNvPr>
          <p:cNvSpPr/>
          <p:nvPr/>
        </p:nvSpPr>
        <p:spPr>
          <a:xfrm>
            <a:off x="2083243" y="1421411"/>
            <a:ext cx="725237" cy="725237"/>
          </a:xfrm>
          <a:prstGeom prst="ellipse">
            <a:avLst/>
          </a:prstGeom>
          <a:solidFill>
            <a:schemeClr val="bg1"/>
          </a:solidFill>
          <a:ln w="63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ru-RU" sz="1350" kern="1200" dirty="0">
              <a:solidFill>
                <a:prstClr val="white">
                  <a:lumMod val="50000"/>
                </a:prstClr>
              </a:solidFill>
              <a:latin typeface="Aptos" panose="02110004020202020204"/>
            </a:endParaRP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4E772931-BC02-C4F1-497B-6A4D32755B60}"/>
              </a:ext>
            </a:extLst>
          </p:cNvPr>
          <p:cNvCxnSpPr>
            <a:cxnSpLocks/>
          </p:cNvCxnSpPr>
          <p:nvPr/>
        </p:nvCxnSpPr>
        <p:spPr>
          <a:xfrm rot="10800000">
            <a:off x="2812375" y="1801956"/>
            <a:ext cx="884918" cy="732331"/>
          </a:xfrm>
          <a:prstGeom prst="bentConnector3">
            <a:avLst>
              <a:gd name="adj1" fmla="val -349"/>
            </a:avLst>
          </a:prstGeom>
          <a:ln w="6350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7D1E795-50D2-7EBA-834E-1D5DB534B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5008" y="1508995"/>
            <a:ext cx="442913" cy="550069"/>
          </a:xfrm>
          <a:prstGeom prst="rect">
            <a:avLst/>
          </a:prstGeom>
        </p:spPr>
      </p:pic>
      <p:sp>
        <p:nvSpPr>
          <p:cNvPr id="82" name="Овал 81">
            <a:extLst>
              <a:ext uri="{FF2B5EF4-FFF2-40B4-BE49-F238E27FC236}">
                <a16:creationId xmlns:a16="http://schemas.microsoft.com/office/drawing/2014/main" id="{6414ACDB-013C-3988-7962-6B9D1696DA46}"/>
              </a:ext>
            </a:extLst>
          </p:cNvPr>
          <p:cNvSpPr/>
          <p:nvPr/>
        </p:nvSpPr>
        <p:spPr>
          <a:xfrm>
            <a:off x="1825863" y="3250721"/>
            <a:ext cx="725237" cy="725237"/>
          </a:xfrm>
          <a:prstGeom prst="ellipse">
            <a:avLst/>
          </a:prstGeom>
          <a:solidFill>
            <a:schemeClr val="bg1"/>
          </a:solidFill>
          <a:ln w="63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ru-RU" sz="1350" kern="1200" dirty="0">
              <a:solidFill>
                <a:prstClr val="white">
                  <a:lumMod val="50000"/>
                </a:prstClr>
              </a:solidFill>
              <a:latin typeface="Aptos" panose="02110004020202020204"/>
            </a:endParaRPr>
          </a:p>
        </p:txBody>
      </p: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6CB2548E-AF7F-71A6-D5EF-03FD006AD54A}"/>
              </a:ext>
            </a:extLst>
          </p:cNvPr>
          <p:cNvCxnSpPr>
            <a:cxnSpLocks/>
            <a:endCxn id="82" idx="6"/>
          </p:cNvCxnSpPr>
          <p:nvPr/>
        </p:nvCxnSpPr>
        <p:spPr>
          <a:xfrm rot="10800000" flipV="1">
            <a:off x="2551101" y="3091706"/>
            <a:ext cx="1117384" cy="521633"/>
          </a:xfrm>
          <a:prstGeom prst="bentConnector3">
            <a:avLst>
              <a:gd name="adj1" fmla="val 25763"/>
            </a:avLst>
          </a:prstGeom>
          <a:ln w="6350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B39BFB6-DCD1-2667-178B-4CA63C139484}"/>
              </a:ext>
            </a:extLst>
          </p:cNvPr>
          <p:cNvSpPr txBox="1"/>
          <p:nvPr/>
        </p:nvSpPr>
        <p:spPr>
          <a:xfrm>
            <a:off x="298586" y="4472697"/>
            <a:ext cx="235597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желание разнообразить рацион питания замена  блюдами из индейки курицы, свинины, говядины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DBE5D9-B85F-7A89-977B-8A829AF56C5C}"/>
              </a:ext>
            </a:extLst>
          </p:cNvPr>
          <p:cNvSpPr txBox="1"/>
          <p:nvPr/>
        </p:nvSpPr>
        <p:spPr>
          <a:xfrm>
            <a:off x="246049" y="3905385"/>
            <a:ext cx="2376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buClrTx/>
            </a:pPr>
            <a:r>
              <a:rPr lang="ru-RU" sz="120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Повышение благосостояния населения</a:t>
            </a:r>
            <a:endParaRPr lang="ru-RU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392A079A-3F6C-B553-6433-91A68BEC9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6609" y="3406459"/>
            <a:ext cx="415827" cy="385767"/>
          </a:xfrm>
          <a:prstGeom prst="rect">
            <a:avLst/>
          </a:prstGeom>
        </p:spPr>
      </p:pic>
      <p:sp>
        <p:nvSpPr>
          <p:cNvPr id="90" name="Овал 89">
            <a:extLst>
              <a:ext uri="{FF2B5EF4-FFF2-40B4-BE49-F238E27FC236}">
                <a16:creationId xmlns:a16="http://schemas.microsoft.com/office/drawing/2014/main" id="{415FD904-21F2-7309-21F2-8250ECCF814B}"/>
              </a:ext>
            </a:extLst>
          </p:cNvPr>
          <p:cNvSpPr/>
          <p:nvPr/>
        </p:nvSpPr>
        <p:spPr>
          <a:xfrm>
            <a:off x="4946079" y="1019443"/>
            <a:ext cx="725237" cy="725237"/>
          </a:xfrm>
          <a:prstGeom prst="ellipse">
            <a:avLst/>
          </a:prstGeom>
          <a:solidFill>
            <a:schemeClr val="bg1"/>
          </a:solidFill>
          <a:ln w="63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ru-RU" sz="1350" kern="1200" dirty="0">
              <a:solidFill>
                <a:prstClr val="white">
                  <a:lumMod val="50000"/>
                </a:prstClr>
              </a:solidFill>
              <a:latin typeface="Aptos" panose="02110004020202020204"/>
            </a:endParaRPr>
          </a:p>
        </p:txBody>
      </p:sp>
      <p:cxnSp>
        <p:nvCxnSpPr>
          <p:cNvPr id="91" name="Соединитель: уступ 90">
            <a:extLst>
              <a:ext uri="{FF2B5EF4-FFF2-40B4-BE49-F238E27FC236}">
                <a16:creationId xmlns:a16="http://schemas.microsoft.com/office/drawing/2014/main" id="{6913608B-979D-9CEE-1BC9-D715CA152E1E}"/>
              </a:ext>
            </a:extLst>
          </p:cNvPr>
          <p:cNvCxnSpPr>
            <a:cxnSpLocks/>
            <a:endCxn id="90" idx="2"/>
          </p:cNvCxnSpPr>
          <p:nvPr/>
        </p:nvCxnSpPr>
        <p:spPr>
          <a:xfrm rot="5400000" flipH="1" flipV="1">
            <a:off x="4097516" y="1565635"/>
            <a:ext cx="1032137" cy="664989"/>
          </a:xfrm>
          <a:prstGeom prst="bentConnector2">
            <a:avLst/>
          </a:prstGeom>
          <a:ln w="6350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id="{3975AE3C-7116-EC62-7BD0-067826B3F11A}"/>
              </a:ext>
            </a:extLst>
          </p:cNvPr>
          <p:cNvSpPr/>
          <p:nvPr/>
        </p:nvSpPr>
        <p:spPr>
          <a:xfrm>
            <a:off x="5348845" y="2514332"/>
            <a:ext cx="725237" cy="725237"/>
          </a:xfrm>
          <a:prstGeom prst="ellipse">
            <a:avLst/>
          </a:prstGeom>
          <a:solidFill>
            <a:schemeClr val="bg1"/>
          </a:solidFill>
          <a:ln w="63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ru-RU" sz="1350" kern="1200" dirty="0">
              <a:solidFill>
                <a:prstClr val="white">
                  <a:lumMod val="50000"/>
                </a:prstClr>
              </a:solidFill>
              <a:latin typeface="Aptos" panose="02110004020202020204"/>
            </a:endParaRPr>
          </a:p>
        </p:txBody>
      </p:sp>
      <p:cxnSp>
        <p:nvCxnSpPr>
          <p:cNvPr id="109" name="Соединитель: уступ 108">
            <a:extLst>
              <a:ext uri="{FF2B5EF4-FFF2-40B4-BE49-F238E27FC236}">
                <a16:creationId xmlns:a16="http://schemas.microsoft.com/office/drawing/2014/main" id="{4911AD74-13A5-E1F7-A81A-268E74CF28FC}"/>
              </a:ext>
            </a:extLst>
          </p:cNvPr>
          <p:cNvCxnSpPr>
            <a:cxnSpLocks/>
            <a:endCxn id="106" idx="2"/>
          </p:cNvCxnSpPr>
          <p:nvPr/>
        </p:nvCxnSpPr>
        <p:spPr>
          <a:xfrm>
            <a:off x="4460009" y="2803776"/>
            <a:ext cx="888836" cy="73175"/>
          </a:xfrm>
          <a:prstGeom prst="bentConnector3">
            <a:avLst>
              <a:gd name="adj1" fmla="val 22479"/>
            </a:avLst>
          </a:prstGeom>
          <a:ln w="6350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6B2EDDCD-0278-B5F0-69DF-5F10AEA1A79B}"/>
              </a:ext>
            </a:extLst>
          </p:cNvPr>
          <p:cNvSpPr txBox="1"/>
          <p:nvPr/>
        </p:nvSpPr>
        <p:spPr>
          <a:xfrm>
            <a:off x="6121105" y="2866192"/>
            <a:ext cx="266358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мясо индейки разрешено в питании всех религий и может быть использовано вместо свинины при производстве продукции глубокой переработки стандартов «халяль» и «кошер»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924771-6E06-37F8-BD44-9EB887E99501}"/>
              </a:ext>
            </a:extLst>
          </p:cNvPr>
          <p:cNvSpPr txBox="1"/>
          <p:nvPr/>
        </p:nvSpPr>
        <p:spPr>
          <a:xfrm>
            <a:off x="6108332" y="2467192"/>
            <a:ext cx="2319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ru-RU" sz="120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Культурологический аспект</a:t>
            </a:r>
            <a:endParaRPr lang="ru-RU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7B0F4095-D9B9-388E-4AAC-604CD75E6F85}"/>
              </a:ext>
            </a:extLst>
          </p:cNvPr>
          <p:cNvSpPr/>
          <p:nvPr/>
        </p:nvSpPr>
        <p:spPr>
          <a:xfrm>
            <a:off x="5451056" y="3729997"/>
            <a:ext cx="725237" cy="725237"/>
          </a:xfrm>
          <a:prstGeom prst="ellipse">
            <a:avLst/>
          </a:prstGeom>
          <a:solidFill>
            <a:schemeClr val="bg1"/>
          </a:solidFill>
          <a:ln w="6350">
            <a:solidFill>
              <a:srgbClr val="EF2D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ru-RU" sz="1350" kern="1200" dirty="0">
              <a:solidFill>
                <a:prstClr val="white">
                  <a:lumMod val="50000"/>
                </a:prstClr>
              </a:solidFill>
              <a:latin typeface="Aptos" panose="02110004020202020204"/>
            </a:endParaRPr>
          </a:p>
        </p:txBody>
      </p:sp>
      <p:cxnSp>
        <p:nvCxnSpPr>
          <p:cNvPr id="118" name="Соединитель: уступ 117">
            <a:extLst>
              <a:ext uri="{FF2B5EF4-FFF2-40B4-BE49-F238E27FC236}">
                <a16:creationId xmlns:a16="http://schemas.microsoft.com/office/drawing/2014/main" id="{AE731C4D-3A03-7F73-DF4A-552B46B833AB}"/>
              </a:ext>
            </a:extLst>
          </p:cNvPr>
          <p:cNvCxnSpPr>
            <a:cxnSpLocks/>
            <a:endCxn id="117" idx="2"/>
          </p:cNvCxnSpPr>
          <p:nvPr/>
        </p:nvCxnSpPr>
        <p:spPr>
          <a:xfrm>
            <a:off x="4069205" y="3106070"/>
            <a:ext cx="1381851" cy="986546"/>
          </a:xfrm>
          <a:prstGeom prst="bentConnector3">
            <a:avLst>
              <a:gd name="adj1" fmla="val 10486"/>
            </a:avLst>
          </a:prstGeom>
          <a:ln w="6350">
            <a:solidFill>
              <a:srgbClr val="EF2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8E17B1F9-7B40-2BAB-FF58-BEEF2BFDDD1F}"/>
              </a:ext>
            </a:extLst>
          </p:cNvPr>
          <p:cNvGrpSpPr/>
          <p:nvPr/>
        </p:nvGrpSpPr>
        <p:grpSpPr>
          <a:xfrm>
            <a:off x="3347715" y="1663246"/>
            <a:ext cx="3010239" cy="3480254"/>
            <a:chOff x="4327317" y="2429120"/>
            <a:chExt cx="4013652" cy="4640338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985ECAB-C687-5F47-6FC3-44C5F1EC7BDE}"/>
                </a:ext>
              </a:extLst>
            </p:cNvPr>
            <p:cNvGrpSpPr/>
            <p:nvPr/>
          </p:nvGrpSpPr>
          <p:grpSpPr>
            <a:xfrm>
              <a:off x="4327317" y="2429120"/>
              <a:ext cx="2237172" cy="4640338"/>
              <a:chOff x="4327317" y="1952870"/>
              <a:chExt cx="2237172" cy="4640338"/>
            </a:xfrm>
          </p:grpSpPr>
          <p:grpSp>
            <p:nvGrpSpPr>
              <p:cNvPr id="11" name="Google Shape;357;p32">
                <a:extLst>
                  <a:ext uri="{FF2B5EF4-FFF2-40B4-BE49-F238E27FC236}">
                    <a16:creationId xmlns:a16="http://schemas.microsoft.com/office/drawing/2014/main" id="{EB10C8AA-3D6E-B70D-094F-1F6064B552BB}"/>
                  </a:ext>
                </a:extLst>
              </p:cNvPr>
              <p:cNvGrpSpPr/>
              <p:nvPr/>
            </p:nvGrpSpPr>
            <p:grpSpPr>
              <a:xfrm>
                <a:off x="4327317" y="1952870"/>
                <a:ext cx="2237172" cy="4640338"/>
                <a:chOff x="2547150" y="238125"/>
                <a:chExt cx="2525675" cy="5238750"/>
              </a:xfrm>
            </p:grpSpPr>
            <p:sp>
              <p:nvSpPr>
                <p:cNvPr id="12" name="Google Shape;358;p32">
                  <a:extLst>
                    <a:ext uri="{FF2B5EF4-FFF2-40B4-BE49-F238E27FC236}">
                      <a16:creationId xmlns:a16="http://schemas.microsoft.com/office/drawing/2014/main" id="{1C8D7090-4634-C202-CB94-15BD2CF3544A}"/>
                    </a:ext>
                  </a:extLst>
                </p:cNvPr>
                <p:cNvSpPr/>
                <p:nvPr/>
              </p:nvSpPr>
              <p:spPr>
                <a:xfrm>
                  <a:off x="2547150" y="238125"/>
                  <a:ext cx="2525675" cy="52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27" h="209550" extrusionOk="0">
                      <a:moveTo>
                        <a:pt x="98629" y="18886"/>
                      </a:moveTo>
                      <a:lnTo>
                        <a:pt x="98629" y="190364"/>
                      </a:lnTo>
                      <a:lnTo>
                        <a:pt x="2398" y="190364"/>
                      </a:lnTo>
                      <a:lnTo>
                        <a:pt x="2398" y="18886"/>
                      </a:lnTo>
                      <a:close/>
                      <a:moveTo>
                        <a:pt x="10343" y="0"/>
                      </a:moveTo>
                      <a:lnTo>
                        <a:pt x="9293" y="75"/>
                      </a:lnTo>
                      <a:lnTo>
                        <a:pt x="8244" y="225"/>
                      </a:lnTo>
                      <a:lnTo>
                        <a:pt x="7270" y="450"/>
                      </a:lnTo>
                      <a:lnTo>
                        <a:pt x="6295" y="824"/>
                      </a:lnTo>
                      <a:lnTo>
                        <a:pt x="5396" y="1274"/>
                      </a:lnTo>
                      <a:lnTo>
                        <a:pt x="4572" y="1799"/>
                      </a:lnTo>
                      <a:lnTo>
                        <a:pt x="3747" y="2398"/>
                      </a:lnTo>
                      <a:lnTo>
                        <a:pt x="2998" y="3073"/>
                      </a:lnTo>
                      <a:lnTo>
                        <a:pt x="2323" y="3747"/>
                      </a:lnTo>
                      <a:lnTo>
                        <a:pt x="1724" y="4572"/>
                      </a:lnTo>
                      <a:lnTo>
                        <a:pt x="1199" y="5396"/>
                      </a:lnTo>
                      <a:lnTo>
                        <a:pt x="824" y="6370"/>
                      </a:lnTo>
                      <a:lnTo>
                        <a:pt x="450" y="7270"/>
                      </a:lnTo>
                      <a:lnTo>
                        <a:pt x="225" y="8319"/>
                      </a:lnTo>
                      <a:lnTo>
                        <a:pt x="0" y="9293"/>
                      </a:lnTo>
                      <a:lnTo>
                        <a:pt x="0" y="10343"/>
                      </a:lnTo>
                      <a:lnTo>
                        <a:pt x="0" y="199207"/>
                      </a:lnTo>
                      <a:lnTo>
                        <a:pt x="0" y="200257"/>
                      </a:lnTo>
                      <a:lnTo>
                        <a:pt x="225" y="201231"/>
                      </a:lnTo>
                      <a:lnTo>
                        <a:pt x="450" y="202280"/>
                      </a:lnTo>
                      <a:lnTo>
                        <a:pt x="824" y="203180"/>
                      </a:lnTo>
                      <a:lnTo>
                        <a:pt x="1199" y="204154"/>
                      </a:lnTo>
                      <a:lnTo>
                        <a:pt x="1724" y="204978"/>
                      </a:lnTo>
                      <a:lnTo>
                        <a:pt x="2323" y="205803"/>
                      </a:lnTo>
                      <a:lnTo>
                        <a:pt x="2998" y="206477"/>
                      </a:lnTo>
                      <a:lnTo>
                        <a:pt x="3747" y="207152"/>
                      </a:lnTo>
                      <a:lnTo>
                        <a:pt x="4572" y="207751"/>
                      </a:lnTo>
                      <a:lnTo>
                        <a:pt x="5396" y="208276"/>
                      </a:lnTo>
                      <a:lnTo>
                        <a:pt x="6295" y="208726"/>
                      </a:lnTo>
                      <a:lnTo>
                        <a:pt x="7270" y="209100"/>
                      </a:lnTo>
                      <a:lnTo>
                        <a:pt x="8244" y="209325"/>
                      </a:lnTo>
                      <a:lnTo>
                        <a:pt x="9293" y="209475"/>
                      </a:lnTo>
                      <a:lnTo>
                        <a:pt x="10343" y="209550"/>
                      </a:lnTo>
                      <a:lnTo>
                        <a:pt x="90610" y="209550"/>
                      </a:lnTo>
                      <a:lnTo>
                        <a:pt x="91659" y="209475"/>
                      </a:lnTo>
                      <a:lnTo>
                        <a:pt x="92708" y="209325"/>
                      </a:lnTo>
                      <a:lnTo>
                        <a:pt x="93682" y="209100"/>
                      </a:lnTo>
                      <a:lnTo>
                        <a:pt x="94657" y="208726"/>
                      </a:lnTo>
                      <a:lnTo>
                        <a:pt x="95556" y="208276"/>
                      </a:lnTo>
                      <a:lnTo>
                        <a:pt x="96455" y="207751"/>
                      </a:lnTo>
                      <a:lnTo>
                        <a:pt x="97205" y="207152"/>
                      </a:lnTo>
                      <a:lnTo>
                        <a:pt x="97954" y="206477"/>
                      </a:lnTo>
                      <a:lnTo>
                        <a:pt x="98629" y="205803"/>
                      </a:lnTo>
                      <a:lnTo>
                        <a:pt x="99228" y="204978"/>
                      </a:lnTo>
                      <a:lnTo>
                        <a:pt x="99753" y="204154"/>
                      </a:lnTo>
                      <a:lnTo>
                        <a:pt x="100203" y="203180"/>
                      </a:lnTo>
                      <a:lnTo>
                        <a:pt x="100577" y="202280"/>
                      </a:lnTo>
                      <a:lnTo>
                        <a:pt x="100802" y="201231"/>
                      </a:lnTo>
                      <a:lnTo>
                        <a:pt x="100952" y="200257"/>
                      </a:lnTo>
                      <a:lnTo>
                        <a:pt x="101027" y="199207"/>
                      </a:lnTo>
                      <a:lnTo>
                        <a:pt x="101027" y="10343"/>
                      </a:lnTo>
                      <a:lnTo>
                        <a:pt x="100952" y="9293"/>
                      </a:lnTo>
                      <a:lnTo>
                        <a:pt x="100802" y="8319"/>
                      </a:lnTo>
                      <a:lnTo>
                        <a:pt x="100577" y="7270"/>
                      </a:lnTo>
                      <a:lnTo>
                        <a:pt x="100203" y="6370"/>
                      </a:lnTo>
                      <a:lnTo>
                        <a:pt x="99753" y="5396"/>
                      </a:lnTo>
                      <a:lnTo>
                        <a:pt x="99228" y="4572"/>
                      </a:lnTo>
                      <a:lnTo>
                        <a:pt x="98629" y="3747"/>
                      </a:lnTo>
                      <a:lnTo>
                        <a:pt x="97954" y="3073"/>
                      </a:lnTo>
                      <a:lnTo>
                        <a:pt x="97205" y="2398"/>
                      </a:lnTo>
                      <a:lnTo>
                        <a:pt x="96455" y="1799"/>
                      </a:lnTo>
                      <a:lnTo>
                        <a:pt x="95556" y="1274"/>
                      </a:lnTo>
                      <a:lnTo>
                        <a:pt x="94657" y="824"/>
                      </a:lnTo>
                      <a:lnTo>
                        <a:pt x="93682" y="450"/>
                      </a:lnTo>
                      <a:lnTo>
                        <a:pt x="92708" y="225"/>
                      </a:lnTo>
                      <a:lnTo>
                        <a:pt x="91659" y="75"/>
                      </a:lnTo>
                      <a:lnTo>
                        <a:pt x="9061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214313" dist="142875" dir="264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solidFill>
                      <a:prstClr val="black"/>
                    </a:solidFill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359;p32">
                  <a:extLst>
                    <a:ext uri="{FF2B5EF4-FFF2-40B4-BE49-F238E27FC236}">
                      <a16:creationId xmlns:a16="http://schemas.microsoft.com/office/drawing/2014/main" id="{0D769AC6-6EEE-36F5-A902-563E24908EAB}"/>
                    </a:ext>
                  </a:extLst>
                </p:cNvPr>
                <p:cNvSpPr/>
                <p:nvPr/>
              </p:nvSpPr>
              <p:spPr>
                <a:xfrm>
                  <a:off x="3557025" y="5147100"/>
                  <a:ext cx="504050" cy="1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2" h="7196" extrusionOk="0">
                      <a:moveTo>
                        <a:pt x="3598" y="0"/>
                      </a:moveTo>
                      <a:lnTo>
                        <a:pt x="2849" y="75"/>
                      </a:lnTo>
                      <a:lnTo>
                        <a:pt x="2174" y="300"/>
                      </a:lnTo>
                      <a:lnTo>
                        <a:pt x="1575" y="600"/>
                      </a:lnTo>
                      <a:lnTo>
                        <a:pt x="1050" y="1050"/>
                      </a:lnTo>
                      <a:lnTo>
                        <a:pt x="600" y="1574"/>
                      </a:lnTo>
                      <a:lnTo>
                        <a:pt x="301" y="2174"/>
                      </a:lnTo>
                      <a:lnTo>
                        <a:pt x="76" y="2848"/>
                      </a:lnTo>
                      <a:lnTo>
                        <a:pt x="1" y="3598"/>
                      </a:lnTo>
                      <a:lnTo>
                        <a:pt x="76" y="4347"/>
                      </a:lnTo>
                      <a:lnTo>
                        <a:pt x="301" y="5022"/>
                      </a:lnTo>
                      <a:lnTo>
                        <a:pt x="600" y="5621"/>
                      </a:lnTo>
                      <a:lnTo>
                        <a:pt x="1050" y="6146"/>
                      </a:lnTo>
                      <a:lnTo>
                        <a:pt x="1575" y="6596"/>
                      </a:lnTo>
                      <a:lnTo>
                        <a:pt x="2174" y="6896"/>
                      </a:lnTo>
                      <a:lnTo>
                        <a:pt x="2849" y="7120"/>
                      </a:lnTo>
                      <a:lnTo>
                        <a:pt x="3598" y="7195"/>
                      </a:lnTo>
                      <a:lnTo>
                        <a:pt x="16639" y="7195"/>
                      </a:lnTo>
                      <a:lnTo>
                        <a:pt x="17313" y="7120"/>
                      </a:lnTo>
                      <a:lnTo>
                        <a:pt x="17988" y="6896"/>
                      </a:lnTo>
                      <a:lnTo>
                        <a:pt x="18587" y="6596"/>
                      </a:lnTo>
                      <a:lnTo>
                        <a:pt x="19112" y="6146"/>
                      </a:lnTo>
                      <a:lnTo>
                        <a:pt x="19562" y="5621"/>
                      </a:lnTo>
                      <a:lnTo>
                        <a:pt x="19861" y="5022"/>
                      </a:lnTo>
                      <a:lnTo>
                        <a:pt x="20086" y="4347"/>
                      </a:lnTo>
                      <a:lnTo>
                        <a:pt x="20161" y="3598"/>
                      </a:lnTo>
                      <a:lnTo>
                        <a:pt x="20086" y="2848"/>
                      </a:lnTo>
                      <a:lnTo>
                        <a:pt x="19861" y="2174"/>
                      </a:lnTo>
                      <a:lnTo>
                        <a:pt x="19562" y="1574"/>
                      </a:lnTo>
                      <a:lnTo>
                        <a:pt x="19112" y="1050"/>
                      </a:lnTo>
                      <a:lnTo>
                        <a:pt x="18587" y="600"/>
                      </a:lnTo>
                      <a:lnTo>
                        <a:pt x="17988" y="300"/>
                      </a:lnTo>
                      <a:lnTo>
                        <a:pt x="17313" y="75"/>
                      </a:lnTo>
                      <a:lnTo>
                        <a:pt x="16639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 dirty="0">
                    <a:solidFill>
                      <a:prstClr val="black"/>
                    </a:solidFill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360;p32">
                  <a:extLst>
                    <a:ext uri="{FF2B5EF4-FFF2-40B4-BE49-F238E27FC236}">
                      <a16:creationId xmlns:a16="http://schemas.microsoft.com/office/drawing/2014/main" id="{4E59411E-F6BC-3866-FE27-121A3F5C44D9}"/>
                    </a:ext>
                  </a:extLst>
                </p:cNvPr>
                <p:cNvSpPr/>
                <p:nvPr/>
              </p:nvSpPr>
              <p:spPr>
                <a:xfrm>
                  <a:off x="3008050" y="423600"/>
                  <a:ext cx="99325" cy="9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3" h="3973" extrusionOk="0">
                      <a:moveTo>
                        <a:pt x="2024" y="1"/>
                      </a:moveTo>
                      <a:lnTo>
                        <a:pt x="1575" y="76"/>
                      </a:lnTo>
                      <a:lnTo>
                        <a:pt x="1200" y="151"/>
                      </a:lnTo>
                      <a:lnTo>
                        <a:pt x="900" y="375"/>
                      </a:lnTo>
                      <a:lnTo>
                        <a:pt x="600" y="600"/>
                      </a:lnTo>
                      <a:lnTo>
                        <a:pt x="375" y="900"/>
                      </a:lnTo>
                      <a:lnTo>
                        <a:pt x="151" y="1200"/>
                      </a:lnTo>
                      <a:lnTo>
                        <a:pt x="76" y="1575"/>
                      </a:lnTo>
                      <a:lnTo>
                        <a:pt x="1" y="2024"/>
                      </a:lnTo>
                      <a:lnTo>
                        <a:pt x="76" y="2399"/>
                      </a:lnTo>
                      <a:lnTo>
                        <a:pt x="151" y="2774"/>
                      </a:lnTo>
                      <a:lnTo>
                        <a:pt x="375" y="3073"/>
                      </a:lnTo>
                      <a:lnTo>
                        <a:pt x="600" y="3373"/>
                      </a:lnTo>
                      <a:lnTo>
                        <a:pt x="900" y="3673"/>
                      </a:lnTo>
                      <a:lnTo>
                        <a:pt x="1200" y="3823"/>
                      </a:lnTo>
                      <a:lnTo>
                        <a:pt x="1575" y="3973"/>
                      </a:lnTo>
                      <a:lnTo>
                        <a:pt x="2399" y="3973"/>
                      </a:lnTo>
                      <a:lnTo>
                        <a:pt x="2774" y="3823"/>
                      </a:lnTo>
                      <a:lnTo>
                        <a:pt x="3073" y="3673"/>
                      </a:lnTo>
                      <a:lnTo>
                        <a:pt x="3373" y="3373"/>
                      </a:lnTo>
                      <a:lnTo>
                        <a:pt x="3598" y="3073"/>
                      </a:lnTo>
                      <a:lnTo>
                        <a:pt x="3823" y="2774"/>
                      </a:lnTo>
                      <a:lnTo>
                        <a:pt x="3898" y="2399"/>
                      </a:lnTo>
                      <a:lnTo>
                        <a:pt x="3973" y="2024"/>
                      </a:lnTo>
                      <a:lnTo>
                        <a:pt x="3898" y="1575"/>
                      </a:lnTo>
                      <a:lnTo>
                        <a:pt x="3823" y="1200"/>
                      </a:lnTo>
                      <a:lnTo>
                        <a:pt x="3598" y="900"/>
                      </a:lnTo>
                      <a:lnTo>
                        <a:pt x="3373" y="600"/>
                      </a:lnTo>
                      <a:lnTo>
                        <a:pt x="3073" y="375"/>
                      </a:lnTo>
                      <a:lnTo>
                        <a:pt x="2774" y="151"/>
                      </a:lnTo>
                      <a:lnTo>
                        <a:pt x="2399" y="76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solidFill>
                      <a:prstClr val="black"/>
                    </a:solidFill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361;p32">
                  <a:extLst>
                    <a:ext uri="{FF2B5EF4-FFF2-40B4-BE49-F238E27FC236}">
                      <a16:creationId xmlns:a16="http://schemas.microsoft.com/office/drawing/2014/main" id="{DA3DCA68-24D2-E6DC-AC28-F305D09FB031}"/>
                    </a:ext>
                  </a:extLst>
                </p:cNvPr>
                <p:cNvSpPr/>
                <p:nvPr/>
              </p:nvSpPr>
              <p:spPr>
                <a:xfrm>
                  <a:off x="3566400" y="434850"/>
                  <a:ext cx="487175" cy="7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7" h="3074" extrusionOk="0">
                      <a:moveTo>
                        <a:pt x="1275" y="0"/>
                      </a:moveTo>
                      <a:lnTo>
                        <a:pt x="1050" y="75"/>
                      </a:lnTo>
                      <a:lnTo>
                        <a:pt x="750" y="150"/>
                      </a:lnTo>
                      <a:lnTo>
                        <a:pt x="525" y="300"/>
                      </a:lnTo>
                      <a:lnTo>
                        <a:pt x="375" y="450"/>
                      </a:lnTo>
                      <a:lnTo>
                        <a:pt x="225" y="675"/>
                      </a:lnTo>
                      <a:lnTo>
                        <a:pt x="75" y="975"/>
                      </a:lnTo>
                      <a:lnTo>
                        <a:pt x="1" y="1274"/>
                      </a:lnTo>
                      <a:lnTo>
                        <a:pt x="1" y="1574"/>
                      </a:lnTo>
                      <a:lnTo>
                        <a:pt x="1" y="1874"/>
                      </a:lnTo>
                      <a:lnTo>
                        <a:pt x="75" y="2174"/>
                      </a:lnTo>
                      <a:lnTo>
                        <a:pt x="225" y="2399"/>
                      </a:lnTo>
                      <a:lnTo>
                        <a:pt x="375" y="2623"/>
                      </a:lnTo>
                      <a:lnTo>
                        <a:pt x="525" y="2773"/>
                      </a:lnTo>
                      <a:lnTo>
                        <a:pt x="750" y="2923"/>
                      </a:lnTo>
                      <a:lnTo>
                        <a:pt x="1050" y="2998"/>
                      </a:lnTo>
                      <a:lnTo>
                        <a:pt x="1275" y="3073"/>
                      </a:lnTo>
                      <a:lnTo>
                        <a:pt x="18137" y="3073"/>
                      </a:lnTo>
                      <a:lnTo>
                        <a:pt x="18437" y="2998"/>
                      </a:lnTo>
                      <a:lnTo>
                        <a:pt x="18662" y="2923"/>
                      </a:lnTo>
                      <a:lnTo>
                        <a:pt x="18887" y="2773"/>
                      </a:lnTo>
                      <a:lnTo>
                        <a:pt x="19112" y="2623"/>
                      </a:lnTo>
                      <a:lnTo>
                        <a:pt x="19262" y="2399"/>
                      </a:lnTo>
                      <a:lnTo>
                        <a:pt x="19337" y="2174"/>
                      </a:lnTo>
                      <a:lnTo>
                        <a:pt x="19412" y="1874"/>
                      </a:lnTo>
                      <a:lnTo>
                        <a:pt x="19486" y="1574"/>
                      </a:lnTo>
                      <a:lnTo>
                        <a:pt x="19412" y="1274"/>
                      </a:lnTo>
                      <a:lnTo>
                        <a:pt x="19337" y="975"/>
                      </a:lnTo>
                      <a:lnTo>
                        <a:pt x="19262" y="675"/>
                      </a:lnTo>
                      <a:lnTo>
                        <a:pt x="19112" y="450"/>
                      </a:lnTo>
                      <a:lnTo>
                        <a:pt x="18887" y="300"/>
                      </a:lnTo>
                      <a:lnTo>
                        <a:pt x="18662" y="150"/>
                      </a:lnTo>
                      <a:lnTo>
                        <a:pt x="18437" y="75"/>
                      </a:lnTo>
                      <a:lnTo>
                        <a:pt x="18137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solidFill>
                      <a:prstClr val="black"/>
                    </a:solidFill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F5313592-B484-6395-0F3D-F7CD1AF71C58}"/>
                  </a:ext>
                </a:extLst>
              </p:cNvPr>
              <p:cNvSpPr/>
              <p:nvPr/>
            </p:nvSpPr>
            <p:spPr>
              <a:xfrm>
                <a:off x="4354797" y="2369427"/>
                <a:ext cx="2180572" cy="3798921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ru-RU" sz="1350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356C06-CD0E-D0BA-59DC-DFB21DBD3A14}"/>
                </a:ext>
              </a:extLst>
            </p:cNvPr>
            <p:cNvSpPr txBox="1"/>
            <p:nvPr/>
          </p:nvSpPr>
          <p:spPr>
            <a:xfrm>
              <a:off x="4535137" y="3379048"/>
              <a:ext cx="1783321" cy="927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lnSpc>
                  <a:spcPts val="1200"/>
                </a:lnSpc>
                <a:buClrTx/>
              </a:pPr>
              <a:r>
                <a:rPr lang="ru-RU" sz="825" b="1" kern="1200" dirty="0">
                  <a:solidFill>
                    <a:srgbClr val="E8E8E8">
                      <a:lumMod val="75000"/>
                    </a:srgbClr>
                  </a:solidFill>
                  <a:latin typeface="Montserrat Medium" panose="00000600000000000000" pitchFamily="2" charset="-52"/>
                  <a:ea typeface="+mn-ea"/>
                  <a:cs typeface="+mn-cs"/>
                </a:rPr>
                <a:t>Продукция </a:t>
              </a:r>
            </a:p>
            <a:p>
              <a:pPr defTabSz="685800">
                <a:lnSpc>
                  <a:spcPts val="1200"/>
                </a:lnSpc>
                <a:buClrTx/>
              </a:pPr>
              <a:r>
                <a:rPr lang="ru-RU" sz="825" b="1" kern="1200" dirty="0">
                  <a:solidFill>
                    <a:srgbClr val="E8E8E8">
                      <a:lumMod val="75000"/>
                    </a:srgbClr>
                  </a:solidFill>
                  <a:latin typeface="Montserrat Medium" panose="00000600000000000000" pitchFamily="2" charset="-52"/>
                  <a:ea typeface="+mn-ea"/>
                  <a:cs typeface="+mn-cs"/>
                </a:rPr>
                <a:t>из индейки – это вкусно, полезно, доступно</a:t>
              </a:r>
            </a:p>
          </p:txBody>
        </p:sp>
        <p:pic>
          <p:nvPicPr>
            <p:cNvPr id="37" name="Рисунок 36" descr="Изображение выглядит как еда, мясо, блюдо, Куриное мясо&#10;&#10;Автоматически созданное описание">
              <a:extLst>
                <a:ext uri="{FF2B5EF4-FFF2-40B4-BE49-F238E27FC236}">
                  <a16:creationId xmlns:a16="http://schemas.microsoft.com/office/drawing/2014/main" id="{7C2C7F48-0283-5109-70D1-399941504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5120" y="4170808"/>
              <a:ext cx="3665849" cy="2254889"/>
            </a:xfrm>
            <a:prstGeom prst="pie">
              <a:avLst>
                <a:gd name="adj1" fmla="val 5428197"/>
                <a:gd name="adj2" fmla="val 16200000"/>
              </a:avLst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B5A35003-21C5-51BF-E723-06C76150CCE9}"/>
                </a:ext>
              </a:extLst>
            </p:cNvPr>
            <p:cNvSpPr/>
            <p:nvPr/>
          </p:nvSpPr>
          <p:spPr>
            <a:xfrm>
              <a:off x="4850960" y="6017328"/>
              <a:ext cx="1206500" cy="24501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  <a:alpha val="83000"/>
              </a:schemeClr>
            </a:solidFill>
            <a:ln>
              <a:noFill/>
            </a:ln>
            <a:effectLst>
              <a:outerShdw blurRad="127000" dist="63500" dir="7440000" sx="103000" sy="103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350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38D0F9-1065-B83C-6004-1AF744827897}"/>
                </a:ext>
              </a:extLst>
            </p:cNvPr>
            <p:cNvSpPr txBox="1"/>
            <p:nvPr/>
          </p:nvSpPr>
          <p:spPr>
            <a:xfrm>
              <a:off x="4998288" y="5992553"/>
              <a:ext cx="948391" cy="286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lnSpc>
                  <a:spcPts val="1050"/>
                </a:lnSpc>
                <a:buClrTx/>
              </a:pPr>
              <a:r>
                <a:rPr lang="ru-RU" sz="525" b="1" kern="1200" dirty="0">
                  <a:solidFill>
                    <a:srgbClr val="196B24"/>
                  </a:solidFill>
                  <a:latin typeface="Montserrat Medium" panose="00000600000000000000" pitchFamily="2" charset="-52"/>
                  <a:ea typeface="+mn-ea"/>
                  <a:cs typeface="+mn-cs"/>
                </a:rPr>
                <a:t>Заказать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9C00930-DE36-E92A-2095-EC777C8FC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41475" y="6392386"/>
              <a:ext cx="1821692" cy="118484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5365A93-DE2E-942C-2EF2-75B7EDC8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60971" y="3010009"/>
              <a:ext cx="1973799" cy="224660"/>
            </a:xfrm>
            <a:prstGeom prst="rect">
              <a:avLst/>
            </a:prstGeom>
          </p:spPr>
        </p:pic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BFE96B0D-4C43-628C-8DDC-96959426F34D}"/>
              </a:ext>
            </a:extLst>
          </p:cNvPr>
          <p:cNvSpPr txBox="1"/>
          <p:nvPr/>
        </p:nvSpPr>
        <p:spPr>
          <a:xfrm>
            <a:off x="6255727" y="4030348"/>
            <a:ext cx="25289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на  мясную гастрономию и полуфабрикаты (вкл. готовые блюда) из мяса индейки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26D00A8-0B7B-52C1-DCDD-15DCE91FBC59}"/>
              </a:ext>
            </a:extLst>
          </p:cNvPr>
          <p:cNvSpPr txBox="1"/>
          <p:nvPr/>
        </p:nvSpPr>
        <p:spPr>
          <a:xfrm>
            <a:off x="6255727" y="3810661"/>
            <a:ext cx="2319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ru-RU" sz="120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Увеличение спроса</a:t>
            </a:r>
            <a:endParaRPr lang="ru-RU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887ABF3-04D1-A64B-B02B-C5713FAADA57}"/>
              </a:ext>
            </a:extLst>
          </p:cNvPr>
          <p:cNvSpPr txBox="1"/>
          <p:nvPr/>
        </p:nvSpPr>
        <p:spPr>
          <a:xfrm>
            <a:off x="5787096" y="1661356"/>
            <a:ext cx="24984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как многофункционального </a:t>
            </a:r>
            <a:endParaRPr lang="en-US" sz="750" kern="1200" dirty="0">
              <a:solidFill>
                <a:prstClr val="black"/>
              </a:solidFill>
              <a:latin typeface="Montserrat Medium" panose="00000600000000000000" pitchFamily="2" charset="-52"/>
              <a:ea typeface="+mn-ea"/>
              <a:cs typeface="+mn-cs"/>
            </a:endParaRPr>
          </a:p>
          <a:p>
            <a:pPr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и доступного источника животного белка</a:t>
            </a:r>
            <a:r>
              <a:rPr lang="en-US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 </a:t>
            </a:r>
          </a:p>
          <a:p>
            <a:pPr defTabSz="685800" fontAlgn="t">
              <a:buClrTx/>
            </a:pPr>
            <a:r>
              <a:rPr lang="ru-RU" sz="75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с разнообразными способами приготовления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4895CC4-85F7-D815-A762-83E983D1B9DE}"/>
              </a:ext>
            </a:extLst>
          </p:cNvPr>
          <p:cNvSpPr txBox="1"/>
          <p:nvPr/>
        </p:nvSpPr>
        <p:spPr>
          <a:xfrm>
            <a:off x="5774323" y="1086913"/>
            <a:ext cx="2319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ru-RU" sz="120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Высокая пищевая </a:t>
            </a:r>
          </a:p>
          <a:p>
            <a:pPr defTabSz="685800">
              <a:buClrTx/>
            </a:pPr>
            <a:r>
              <a:rPr lang="ru-RU" sz="1200" kern="1200" dirty="0">
                <a:solidFill>
                  <a:prstClr val="black"/>
                </a:solidFill>
                <a:latin typeface="Montserrat Medium" panose="00000600000000000000" pitchFamily="2" charset="-52"/>
                <a:ea typeface="+mn-ea"/>
                <a:cs typeface="+mn-cs"/>
              </a:rPr>
              <a:t>и биологическая ценность мяса индейки</a:t>
            </a:r>
            <a:endParaRPr lang="ru-RU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FCB06FE2-B951-D3CA-956E-B16F43638D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69855" y="2623199"/>
            <a:ext cx="507503" cy="507503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78D0E9A1-4311-BA86-0144-9270D6236F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70903" y="3859368"/>
            <a:ext cx="481462" cy="48146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C51DB03E-CE3E-3E10-F9BA-462A18D6F6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14295" y="1177607"/>
            <a:ext cx="400050" cy="414338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36D782A-021C-7512-9217-7E7D5BC93878}"/>
              </a:ext>
            </a:extLst>
          </p:cNvPr>
          <p:cNvSpPr txBox="1"/>
          <p:nvPr/>
        </p:nvSpPr>
        <p:spPr>
          <a:xfrm>
            <a:off x="3504675" y="2227998"/>
            <a:ext cx="1337491" cy="2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ts val="1200"/>
              </a:lnSpc>
              <a:buClrTx/>
            </a:pPr>
            <a:r>
              <a:rPr lang="ru-RU" sz="600" b="1" kern="1200" dirty="0">
                <a:solidFill>
                  <a:srgbClr val="E8E8E8">
                    <a:lumMod val="75000"/>
                  </a:srgbClr>
                </a:solidFill>
                <a:latin typeface="Montserrat Medium" panose="00000600000000000000" pitchFamily="2" charset="-52"/>
                <a:ea typeface="+mn-ea"/>
                <a:cs typeface="+mn-cs"/>
              </a:rPr>
              <a:t>Что на ужин?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CF9A3C9D-DD3F-0CBC-A632-3367CD968B12}"/>
                  </a:ext>
                </a:extLst>
              </p14:cNvPr>
              <p14:cNvContentPartPr/>
              <p14:nvPr/>
            </p14:nvContentPartPr>
            <p14:xfrm>
              <a:off x="4252596" y="3469918"/>
              <a:ext cx="2970" cy="405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CF9A3C9D-DD3F-0CBC-A632-3367CD968B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44346" y="3461480"/>
                <a:ext cx="19140" cy="205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4975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</TotalTime>
  <Words>1149</Words>
  <Application>Microsoft Macintosh PowerPoint</Application>
  <PresentationFormat>Экран (16:9)</PresentationFormat>
  <Paragraphs>180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Yu Gothic</vt:lpstr>
      <vt:lpstr>Aptos</vt:lpstr>
      <vt:lpstr>Aptos Display</vt:lpstr>
      <vt:lpstr>Arial</vt:lpstr>
      <vt:lpstr>Calibri</vt:lpstr>
      <vt:lpstr>Calibri Light</vt:lpstr>
      <vt:lpstr>Courier New</vt:lpstr>
      <vt:lpstr>Montserrat</vt:lpstr>
      <vt:lpstr>Montserrat Black</vt:lpstr>
      <vt:lpstr>Montserrat Medium</vt:lpstr>
      <vt:lpstr>Symbol</vt:lpstr>
      <vt:lpstr>Tahoma</vt:lpstr>
      <vt:lpstr>Wingdings</vt:lpstr>
      <vt:lpstr>YS Text</vt:lpstr>
      <vt:lpstr>Simple Light</vt:lpstr>
      <vt:lpstr>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Microsoft Office User</cp:lastModifiedBy>
  <cp:revision>286</cp:revision>
  <dcterms:modified xsi:type="dcterms:W3CDTF">2025-06-04T19:50:19Z</dcterms:modified>
</cp:coreProperties>
</file>